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5" r:id="rId2"/>
    <p:sldId id="271" r:id="rId3"/>
    <p:sldId id="276" r:id="rId4"/>
    <p:sldId id="272" r:id="rId5"/>
    <p:sldId id="281" r:id="rId6"/>
    <p:sldId id="279" r:id="rId7"/>
    <p:sldId id="280" r:id="rId8"/>
    <p:sldId id="282" r:id="rId9"/>
    <p:sldId id="274" r:id="rId10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53735"/>
    <a:srgbClr val="009900"/>
    <a:srgbClr val="FF00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56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78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youtube.com/watch?v=yxBTEMnrZZ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NGJ0WHXMy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dzrd7Lwj7u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§4.2 </a:t>
            </a:r>
            <a:r>
              <a:rPr lang="en-US" dirty="0" err="1" smtClean="0"/>
              <a:t>Warmte</a:t>
            </a:r>
            <a:r>
              <a:rPr lang="en-US" dirty="0" smtClean="0"/>
              <a:t> en </a:t>
            </a:r>
            <a:r>
              <a:rPr lang="en-US" dirty="0" err="1" smtClean="0"/>
              <a:t>temperatuur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97877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err="1" smtClean="0"/>
              <a:t>glazen</a:t>
            </a:r>
            <a:r>
              <a:rPr lang="en-US" dirty="0" smtClean="0"/>
              <a:t> water:</a:t>
            </a:r>
            <a:endParaRPr lang="en-US" dirty="0"/>
          </a:p>
        </p:txBody>
      </p:sp>
      <p:pic>
        <p:nvPicPr>
          <p:cNvPr id="2050" name="Picture 2" descr="http://stadspartijgroningen.nl/home/wp-content/uploads/2013/06/a_glas_of_water_sa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371" y="3532376"/>
            <a:ext cx="2487978" cy="164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stadspartijgroningen.nl/home/wp-content/uploads/2013/06/a_glas_of_water_s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169" y="3532376"/>
            <a:ext cx="2487978" cy="164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stadspartijgroningen.nl/home/wp-content/uploads/2013/06/a_glas_of_water_sa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4669" y="3532376"/>
            <a:ext cx="2487978" cy="1648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thechangeblog.com/wp-content/uploads/2008/12/point-finger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930331" y="1530393"/>
            <a:ext cx="1533019" cy="210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http://www.thechangeblog.com/wp-content/uploads/2008/12/point-finger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6896108" y="1489596"/>
            <a:ext cx="1533019" cy="210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65030" y="5097305"/>
            <a:ext cx="6767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5 °C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35313" y="5115587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22 °C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001612" y="5136436"/>
            <a:ext cx="832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40 °C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94684" y="5703975"/>
            <a:ext cx="62175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Wat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voel</a:t>
            </a:r>
            <a:r>
              <a:rPr lang="en-US" sz="2400" dirty="0" smtClean="0">
                <a:latin typeface="Calibri" pitchFamily="34" charset="0"/>
              </a:rPr>
              <a:t> je </a:t>
            </a:r>
            <a:r>
              <a:rPr lang="en-US" sz="2400" dirty="0" err="1" smtClean="0">
                <a:latin typeface="Calibri" pitchFamily="34" charset="0"/>
              </a:rPr>
              <a:t>als</a:t>
            </a:r>
            <a:r>
              <a:rPr lang="en-US" sz="2400" dirty="0" smtClean="0">
                <a:latin typeface="Calibri" pitchFamily="34" charset="0"/>
              </a:rPr>
              <a:t> je </a:t>
            </a:r>
            <a:r>
              <a:rPr lang="en-US" sz="2400" dirty="0" err="1" smtClean="0">
                <a:latin typeface="Calibri" pitchFamily="34" charset="0"/>
              </a:rPr>
              <a:t>je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vinger</a:t>
            </a:r>
            <a:r>
              <a:rPr lang="en-US" sz="2400" dirty="0" smtClean="0">
                <a:latin typeface="Calibri" pitchFamily="34" charset="0"/>
              </a:rPr>
              <a:t> in </a:t>
            </a:r>
            <a:r>
              <a:rPr lang="en-US" sz="2400" dirty="0" err="1" smtClean="0">
                <a:latin typeface="Calibri" pitchFamily="34" charset="0"/>
              </a:rPr>
              <a:t>deze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glazen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steekt</a:t>
            </a:r>
            <a:r>
              <a:rPr lang="en-US" sz="2400" dirty="0" smtClean="0">
                <a:latin typeface="Calibri" pitchFamily="34" charset="0"/>
              </a:rPr>
              <a:t>?</a:t>
            </a:r>
          </a:p>
        </p:txBody>
      </p:sp>
      <p:pic>
        <p:nvPicPr>
          <p:cNvPr id="15" name="Picture 6" descr="http://www.thechangeblog.com/wp-content/uploads/2008/12/point-finger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28139" y="1489595"/>
            <a:ext cx="1533019" cy="210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www.thechangeblog.com/wp-content/uploads/2008/12/point-finger2.jpg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9402" r="897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>
            <a:off x="4201082" y="1498613"/>
            <a:ext cx="1533019" cy="210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1244234" y="6156848"/>
            <a:ext cx="70865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En </a:t>
            </a:r>
            <a:r>
              <a:rPr lang="en-US" dirty="0" err="1"/>
              <a:t>wat</a:t>
            </a:r>
            <a:r>
              <a:rPr lang="en-US" dirty="0"/>
              <a:t> </a:t>
            </a:r>
            <a:r>
              <a:rPr lang="en-US" dirty="0" err="1"/>
              <a:t>als</a:t>
            </a:r>
            <a:r>
              <a:rPr lang="en-US" dirty="0"/>
              <a:t> je </a:t>
            </a:r>
            <a:r>
              <a:rPr lang="en-US" dirty="0" err="1"/>
              <a:t>ze</a:t>
            </a:r>
            <a:r>
              <a:rPr lang="en-US" dirty="0"/>
              <a:t> </a:t>
            </a:r>
            <a:r>
              <a:rPr lang="en-US" dirty="0" err="1"/>
              <a:t>daarna</a:t>
            </a:r>
            <a:r>
              <a:rPr lang="en-US" dirty="0"/>
              <a:t> </a:t>
            </a:r>
            <a:r>
              <a:rPr lang="en-US" dirty="0" err="1"/>
              <a:t>samen</a:t>
            </a:r>
            <a:r>
              <a:rPr lang="en-US" dirty="0"/>
              <a:t> in de </a:t>
            </a:r>
            <a:r>
              <a:rPr lang="en-US" dirty="0" err="1"/>
              <a:t>middelste</a:t>
            </a:r>
            <a:r>
              <a:rPr lang="en-US" dirty="0"/>
              <a:t> </a:t>
            </a:r>
            <a:r>
              <a:rPr lang="en-US" dirty="0" err="1"/>
              <a:t>steekt</a:t>
            </a:r>
            <a:r>
              <a:rPr lang="en-US" dirty="0"/>
              <a:t>?</a:t>
            </a:r>
          </a:p>
        </p:txBody>
      </p:sp>
      <p:sp>
        <p:nvSpPr>
          <p:cNvPr id="8" name="Rectangle 7"/>
          <p:cNvSpPr/>
          <p:nvPr/>
        </p:nvSpPr>
        <p:spPr>
          <a:xfrm>
            <a:off x="6132882" y="339779"/>
            <a:ext cx="2918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/>
              <a:t>Cartoon warm </a:t>
            </a:r>
            <a:r>
              <a:rPr lang="en-US" sz="1600" b="1" dirty="0"/>
              <a:t>vs. </a:t>
            </a:r>
            <a:r>
              <a:rPr lang="en-US" sz="1600" b="1" dirty="0" err="1" smtClean="0"/>
              <a:t>warmte</a:t>
            </a:r>
            <a:r>
              <a:rPr lang="en-US" sz="1600" b="1" dirty="0" smtClean="0"/>
              <a:t> </a:t>
            </a:r>
            <a:r>
              <a:rPr lang="en-US" sz="1600" dirty="0" smtClean="0">
                <a:hlinkClick r:id="rId7"/>
              </a:rPr>
              <a:t>http</a:t>
            </a:r>
            <a:r>
              <a:rPr lang="en-US" sz="1600" dirty="0">
                <a:hlinkClick r:id="rId7"/>
              </a:rPr>
              <a:t>://www.youtube.com/watch?v=yxBTEMnrZZk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81758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Molecuulmodel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68384" y="720642"/>
            <a:ext cx="8265661" cy="1276834"/>
          </a:xfrm>
        </p:spPr>
        <p:txBody>
          <a:bodyPr/>
          <a:lstStyle/>
          <a:p>
            <a:r>
              <a:rPr lang="en-US" dirty="0" err="1" smtClean="0"/>
              <a:t>Stoffen</a:t>
            </a:r>
            <a:r>
              <a:rPr lang="en-US" dirty="0" smtClean="0"/>
              <a:t> </a:t>
            </a:r>
            <a:r>
              <a:rPr lang="en-US" dirty="0" err="1" smtClean="0"/>
              <a:t>zijn</a:t>
            </a:r>
            <a:r>
              <a:rPr lang="en-US" dirty="0" smtClean="0"/>
              <a:t> </a:t>
            </a:r>
            <a:r>
              <a:rPr lang="en-US" dirty="0" err="1" smtClean="0"/>
              <a:t>opgebouwd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zeer</a:t>
            </a:r>
            <a:r>
              <a:rPr lang="en-US" dirty="0" smtClean="0"/>
              <a:t>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deeltjes</a:t>
            </a:r>
            <a:r>
              <a:rPr lang="en-US" dirty="0" smtClean="0"/>
              <a:t>. </a:t>
            </a:r>
            <a:r>
              <a:rPr lang="en-US" dirty="0" err="1" smtClean="0"/>
              <a:t>Voor</a:t>
            </a:r>
            <a:r>
              <a:rPr lang="en-US" dirty="0" smtClean="0"/>
              <a:t> de </a:t>
            </a:r>
            <a:r>
              <a:rPr lang="en-US" dirty="0" err="1" smtClean="0"/>
              <a:t>meeste</a:t>
            </a:r>
            <a:r>
              <a:rPr lang="en-US" dirty="0" smtClean="0"/>
              <a:t> </a:t>
            </a:r>
            <a:r>
              <a:rPr lang="en-US" dirty="0" err="1" smtClean="0"/>
              <a:t>stoffen</a:t>
            </a:r>
            <a:r>
              <a:rPr lang="en-US" dirty="0" smtClean="0"/>
              <a:t> </a:t>
            </a:r>
            <a:r>
              <a:rPr lang="en-US" dirty="0" err="1" smtClean="0"/>
              <a:t>noemen</a:t>
            </a:r>
            <a:r>
              <a:rPr lang="en-US" dirty="0" smtClean="0"/>
              <a:t> we </a:t>
            </a:r>
            <a:r>
              <a:rPr lang="en-US" dirty="0" err="1" smtClean="0"/>
              <a:t>deze</a:t>
            </a:r>
            <a:r>
              <a:rPr lang="en-US" dirty="0" smtClean="0"/>
              <a:t> </a:t>
            </a:r>
            <a:r>
              <a:rPr lang="en-US" dirty="0" err="1" smtClean="0"/>
              <a:t>deeltjes</a:t>
            </a:r>
            <a:r>
              <a:rPr lang="en-US" dirty="0" smtClean="0"/>
              <a:t> </a:t>
            </a:r>
            <a:r>
              <a:rPr lang="en-US" b="1" dirty="0" err="1" smtClean="0"/>
              <a:t>moleculen</a:t>
            </a:r>
            <a:r>
              <a:rPr lang="en-US" dirty="0" smtClean="0"/>
              <a:t>.</a:t>
            </a:r>
          </a:p>
          <a:p>
            <a:pPr marL="457200" lvl="1" indent="0">
              <a:buNone/>
            </a:pPr>
            <a:endParaRPr lang="nl-NL" dirty="0" smtClean="0"/>
          </a:p>
          <a:p>
            <a:pPr lvl="1"/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324033" y="1590955"/>
            <a:ext cx="872325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nl-NL" sz="2000" dirty="0">
                <a:solidFill>
                  <a:prstClr val="black"/>
                </a:solidFill>
                <a:latin typeface="Calibri"/>
              </a:rPr>
              <a:t>Een </a:t>
            </a:r>
            <a:r>
              <a:rPr lang="nl-NL" sz="2000" b="1" dirty="0">
                <a:solidFill>
                  <a:prstClr val="black"/>
                </a:solidFill>
                <a:latin typeface="Calibri"/>
              </a:rPr>
              <a:t>molecuul</a:t>
            </a:r>
            <a:r>
              <a:rPr lang="nl-NL" sz="2000" dirty="0">
                <a:solidFill>
                  <a:prstClr val="black"/>
                </a:solidFill>
                <a:latin typeface="Calibri"/>
              </a:rPr>
              <a:t> is het kleinste deeltje dat nog de chemische eigenschappen van die stof bezit. 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nl-NL" sz="2000" dirty="0" smtClean="0">
                <a:solidFill>
                  <a:prstClr val="black"/>
                </a:solidFill>
                <a:latin typeface="Calibri"/>
              </a:rPr>
              <a:t>Moleculen trekken elkaar aan. Hoe verder ze van elkaar zitten,           hoe ... 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Tussen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de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moleculen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 zit </a:t>
            </a:r>
            <a:r>
              <a:rPr lang="en-US" sz="2000" dirty="0" err="1">
                <a:solidFill>
                  <a:prstClr val="black"/>
                </a:solidFill>
                <a:latin typeface="Calibri"/>
              </a:rPr>
              <a:t>ruimte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: </a:t>
            </a:r>
            <a:r>
              <a:rPr lang="en-US" sz="2000" b="1" dirty="0" err="1">
                <a:solidFill>
                  <a:prstClr val="black"/>
                </a:solidFill>
                <a:latin typeface="Calibri"/>
              </a:rPr>
              <a:t>intermoleculaire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latin typeface="Calibri"/>
              </a:rPr>
              <a:t>ruimte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.</a:t>
            </a:r>
          </a:p>
          <a:p>
            <a:pPr marL="1143000" lvl="2" indent="-2286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Moleculen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bewegen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voortdurend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,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zowel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intern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als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als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latin typeface="Calibri"/>
              </a:rPr>
              <a:t>geheel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2000" b="1" dirty="0" err="1" smtClean="0">
                <a:solidFill>
                  <a:prstClr val="black"/>
                </a:solidFill>
                <a:latin typeface="Calibri"/>
              </a:rPr>
              <a:t>molecuul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.</a:t>
            </a:r>
            <a:endParaRPr lang="nl-NL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43607" y="2564864"/>
            <a:ext cx="3040641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minder </a:t>
            </a:r>
            <a:r>
              <a:rPr lang="en-US" sz="2000" dirty="0" err="1" smtClean="0">
                <a:solidFill>
                  <a:prstClr val="black"/>
                </a:solidFill>
                <a:latin typeface="Calibri"/>
              </a:rPr>
              <a:t>aantrekkingskracht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.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299726" y="3683975"/>
            <a:ext cx="5705420" cy="2775927"/>
            <a:chOff x="299726" y="3631223"/>
            <a:chExt cx="5705420" cy="2775927"/>
          </a:xfrm>
        </p:grpSpPr>
        <p:pic>
          <p:nvPicPr>
            <p:cNvPr id="7" name="Picture 2" descr="http://www.fordham.edu/images/Undergraduate/chemistry/pchem2/VibesM.GIF"/>
            <p:cNvPicPr>
              <a:picLocks noChangeAspect="1" noChangeArrowheads="1" noCrop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9726" y="4826000"/>
              <a:ext cx="2857500" cy="9525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4" descr="http://upload.wikimedia.org/wikipedia/commons/2/23/Thermally_Agitated_Molecule.gif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305" y="4478948"/>
              <a:ext cx="1928202" cy="192820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5" name="Straight Arrow Connector 14"/>
            <p:cNvCxnSpPr/>
            <p:nvPr/>
          </p:nvCxnSpPr>
          <p:spPr>
            <a:xfrm flipH="1">
              <a:off x="2373923" y="3631223"/>
              <a:ext cx="3543300" cy="1002323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5064369" y="3631223"/>
              <a:ext cx="940777" cy="738554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6225932" y="3683975"/>
            <a:ext cx="2381250" cy="2608507"/>
            <a:chOff x="6225932" y="3631223"/>
            <a:chExt cx="2381250" cy="2608507"/>
          </a:xfrm>
        </p:grpSpPr>
        <p:pic>
          <p:nvPicPr>
            <p:cNvPr id="12" name="Picture 2" descr="Movement of gas molecules, animated gif"/>
            <p:cNvPicPr>
              <a:picLocks noChangeAspect="1" noChangeArrowheads="1" noCrop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5932" y="4153754"/>
              <a:ext cx="2381250" cy="20859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Straight Arrow Connector 19"/>
            <p:cNvCxnSpPr/>
            <p:nvPr/>
          </p:nvCxnSpPr>
          <p:spPr>
            <a:xfrm>
              <a:off x="7416557" y="3631223"/>
              <a:ext cx="197581" cy="501161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86324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Warmte en temperatuur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86862" y="1354000"/>
            <a:ext cx="7517423" cy="1987061"/>
          </a:xfrm>
        </p:spPr>
        <p:txBody>
          <a:bodyPr/>
          <a:lstStyle/>
          <a:p>
            <a:r>
              <a:rPr lang="nl-NL" dirty="0" smtClean="0"/>
              <a:t>Energie van moleculen:</a:t>
            </a:r>
          </a:p>
          <a:p>
            <a:pPr lvl="1"/>
            <a:r>
              <a:rPr lang="nl-NL" b="1" dirty="0" smtClean="0"/>
              <a:t>Kinetische energie </a:t>
            </a:r>
            <a:r>
              <a:rPr lang="nl-NL" dirty="0" smtClean="0"/>
              <a:t>(door hun beweging)</a:t>
            </a:r>
          </a:p>
          <a:p>
            <a:pPr lvl="1"/>
            <a:r>
              <a:rPr lang="nl-NL" b="1" dirty="0" smtClean="0"/>
              <a:t>Potentiële </a:t>
            </a:r>
            <a:r>
              <a:rPr lang="nl-NL" b="1" dirty="0"/>
              <a:t>energie </a:t>
            </a:r>
            <a:r>
              <a:rPr lang="nl-NL" dirty="0" smtClean="0"/>
              <a:t>(doordat ze elkaar aantrekken</a:t>
            </a:r>
            <a:r>
              <a:rPr lang="nl-NL" dirty="0"/>
              <a:t>).</a:t>
            </a:r>
          </a:p>
          <a:p>
            <a:endParaRPr lang="nl-NL" dirty="0" smtClean="0"/>
          </a:p>
        </p:txBody>
      </p:sp>
      <p:sp>
        <p:nvSpPr>
          <p:cNvPr id="5" name="Rectangle 4"/>
          <p:cNvSpPr/>
          <p:nvPr/>
        </p:nvSpPr>
        <p:spPr>
          <a:xfrm>
            <a:off x="386857" y="3344470"/>
            <a:ext cx="8405447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nl-NL" b="1" dirty="0" smtClean="0">
                <a:solidFill>
                  <a:prstClr val="black"/>
                </a:solidFill>
                <a:latin typeface="Calibri"/>
              </a:rPr>
              <a:t>Temperatuur (T)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 = maat voor gemiddelde </a:t>
            </a:r>
            <a:r>
              <a:rPr lang="nl-NL" b="1" dirty="0" smtClean="0">
                <a:solidFill>
                  <a:srgbClr val="7030A0"/>
                </a:solidFill>
                <a:latin typeface="Calibri"/>
              </a:rPr>
              <a:t>kinetische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 energie van de moleculen. </a:t>
            </a:r>
            <a:r>
              <a:rPr lang="nl-NL" b="1" dirty="0" smtClean="0">
                <a:solidFill>
                  <a:srgbClr val="0070C0"/>
                </a:solidFill>
                <a:latin typeface="Calibri"/>
              </a:rPr>
              <a:t>[T] = °C </a:t>
            </a:r>
            <a:r>
              <a:rPr lang="nl-NL" dirty="0" smtClean="0">
                <a:solidFill>
                  <a:prstClr val="black"/>
                </a:solidFill>
                <a:latin typeface="Calibri"/>
              </a:rPr>
              <a:t>	   </a:t>
            </a:r>
            <a:r>
              <a:rPr lang="nl-NL" sz="2000" i="1" dirty="0" smtClean="0">
                <a:solidFill>
                  <a:prstClr val="black"/>
                </a:solidFill>
                <a:latin typeface="Calibri"/>
              </a:rPr>
              <a:t>(of zie slide 6)</a:t>
            </a:r>
          </a:p>
          <a:p>
            <a:pPr lvl="0" eaLnBrk="0" hangingPunct="0">
              <a:spcBef>
                <a:spcPct val="20000"/>
              </a:spcBef>
            </a:pPr>
            <a:r>
              <a:rPr lang="nl-NL" dirty="0">
                <a:solidFill>
                  <a:prstClr val="black"/>
                </a:solidFill>
                <a:latin typeface="Calibri"/>
              </a:rPr>
              <a:t>	</a:t>
            </a:r>
            <a:endParaRPr lang="nl-NL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6856" y="4746505"/>
            <a:ext cx="80361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nl-NL" b="1" dirty="0">
                <a:solidFill>
                  <a:prstClr val="black"/>
                </a:solidFill>
                <a:latin typeface="Calibri"/>
              </a:rPr>
              <a:t>Warmte (Q)</a:t>
            </a:r>
            <a:r>
              <a:rPr lang="nl-NL" dirty="0">
                <a:solidFill>
                  <a:prstClr val="black"/>
                </a:solidFill>
                <a:latin typeface="Calibri"/>
              </a:rPr>
              <a:t> = de energie-overdracht van hoge T naar lage T. </a:t>
            </a:r>
            <a:r>
              <a:rPr lang="nl-NL" b="1" dirty="0" smtClean="0">
                <a:solidFill>
                  <a:srgbClr val="0070C0"/>
                </a:solidFill>
                <a:latin typeface="Calibri"/>
              </a:rPr>
              <a:t>[</a:t>
            </a:r>
            <a:r>
              <a:rPr lang="nl-NL" b="1" dirty="0">
                <a:solidFill>
                  <a:srgbClr val="0070C0"/>
                </a:solidFill>
                <a:latin typeface="Calibri"/>
              </a:rPr>
              <a:t>Q] = </a:t>
            </a:r>
            <a:r>
              <a:rPr lang="nl-NL" b="1" dirty="0" smtClean="0">
                <a:solidFill>
                  <a:srgbClr val="0070C0"/>
                </a:solidFill>
                <a:latin typeface="Calibri"/>
              </a:rPr>
              <a:t>J   (Joule)</a:t>
            </a:r>
            <a:endParaRPr lang="nl-NL" b="1" dirty="0">
              <a:solidFill>
                <a:srgbClr val="0070C0"/>
              </a:solidFill>
              <a:latin typeface="Calibri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762084" y="1890330"/>
            <a:ext cx="5353216" cy="1345292"/>
            <a:chOff x="2770876" y="1441938"/>
            <a:chExt cx="5353216" cy="1345292"/>
          </a:xfrm>
        </p:grpSpPr>
        <p:sp>
          <p:nvSpPr>
            <p:cNvPr id="2" name="Right Brace 1"/>
            <p:cNvSpPr/>
            <p:nvPr/>
          </p:nvSpPr>
          <p:spPr>
            <a:xfrm>
              <a:off x="7526214" y="1441938"/>
              <a:ext cx="254977" cy="685800"/>
            </a:xfrm>
            <a:prstGeom prst="rightBrace">
              <a:avLst>
                <a:gd name="adj1" fmla="val 34524"/>
                <a:gd name="adj2" fmla="val 50000"/>
              </a:avLst>
            </a:prstGeom>
            <a:ln w="28575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c 6"/>
            <p:cNvSpPr/>
            <p:nvPr/>
          </p:nvSpPr>
          <p:spPr>
            <a:xfrm>
              <a:off x="7451481" y="1784838"/>
              <a:ext cx="672611" cy="852854"/>
            </a:xfrm>
            <a:prstGeom prst="arc">
              <a:avLst>
                <a:gd name="adj1" fmla="val 16200000"/>
                <a:gd name="adj2" fmla="val 4398043"/>
              </a:avLst>
            </a:prstGeom>
            <a:ln w="28575">
              <a:solidFill>
                <a:srgbClr val="FF0000"/>
              </a:solidFill>
              <a:prstDash val="solid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770876" y="2325565"/>
              <a:ext cx="51861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FF0000"/>
                  </a:solidFill>
                  <a:latin typeface="Calibri" pitchFamily="34" charset="0"/>
                </a:rPr>
                <a:t>som</a:t>
              </a:r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 van </a:t>
              </a:r>
              <a:r>
                <a:rPr lang="en-US" sz="2400" dirty="0" err="1" smtClean="0">
                  <a:solidFill>
                    <a:srgbClr val="FF0000"/>
                  </a:solidFill>
                  <a:latin typeface="Calibri" pitchFamily="34" charset="0"/>
                </a:rPr>
                <a:t>deze</a:t>
              </a:r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 twee =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Calibri" pitchFamily="34" charset="0"/>
                </a:rPr>
                <a:t>inwendige</a:t>
              </a:r>
              <a:r>
                <a:rPr lang="en-US" sz="2400" b="1" dirty="0" smtClean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Calibri" pitchFamily="34" charset="0"/>
                </a:rPr>
                <a:t>energie</a:t>
              </a:r>
              <a:endParaRPr lang="en-US" sz="2400" b="1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sp>
        <p:nvSpPr>
          <p:cNvPr id="10" name="Rectangle 9"/>
          <p:cNvSpPr/>
          <p:nvPr/>
        </p:nvSpPr>
        <p:spPr>
          <a:xfrm>
            <a:off x="395646" y="903348"/>
            <a:ext cx="803617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b="1" dirty="0"/>
              <a:t>Energie</a:t>
            </a:r>
            <a:r>
              <a:rPr lang="nl-NL" dirty="0"/>
              <a:t> = dat wat iets het vermogen geeft om iets te </a:t>
            </a:r>
            <a:r>
              <a:rPr lang="nl-NL" dirty="0" smtClean="0"/>
              <a:t>doen </a:t>
            </a:r>
            <a:endParaRPr lang="nl-NL" dirty="0"/>
          </a:p>
        </p:txBody>
      </p:sp>
      <p:sp>
        <p:nvSpPr>
          <p:cNvPr id="11" name="Rectangle 10"/>
          <p:cNvSpPr/>
          <p:nvPr/>
        </p:nvSpPr>
        <p:spPr>
          <a:xfrm>
            <a:off x="1389185" y="5682026"/>
            <a:ext cx="680524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i="1" dirty="0">
                <a:solidFill>
                  <a:srgbClr val="0070C0"/>
                </a:solidFill>
              </a:rPr>
              <a:t>http://www.indiana.edu/~oso/animations/energytransfer.html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01075" y="4205712"/>
            <a:ext cx="8177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Hoe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hoger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T, hoe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sneller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de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moleculen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bewegen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! (en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andersom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)</a:t>
            </a:r>
            <a:endParaRPr lang="en-US" sz="2400" b="1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517422" y="161365"/>
            <a:ext cx="1287121" cy="741983"/>
            <a:chOff x="7517422" y="161365"/>
            <a:chExt cx="1287121" cy="741983"/>
          </a:xfrm>
        </p:grpSpPr>
        <p:sp>
          <p:nvSpPr>
            <p:cNvPr id="12" name="Cloud Callout 11"/>
            <p:cNvSpPr/>
            <p:nvPr/>
          </p:nvSpPr>
          <p:spPr>
            <a:xfrm>
              <a:off x="7517422" y="161365"/>
              <a:ext cx="1142484" cy="741983"/>
            </a:xfrm>
            <a:prstGeom prst="cloudCallout">
              <a:avLst>
                <a:gd name="adj1" fmla="val -67454"/>
                <a:gd name="adj2" fmla="val 56826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rgbClr val="00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82749" y="200225"/>
              <a:ext cx="112179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i="1" dirty="0" err="1" smtClean="0">
                  <a:latin typeface="Calibri" pitchFamily="34" charset="0"/>
                </a:rPr>
                <a:t>beetje</a:t>
              </a:r>
              <a:r>
                <a:rPr lang="en-US" sz="1800" i="1" dirty="0" smtClean="0">
                  <a:latin typeface="Calibri" pitchFamily="34" charset="0"/>
                </a:rPr>
                <a:t> </a:t>
              </a:r>
              <a:r>
                <a:rPr lang="en-US" sz="1800" i="1" dirty="0" err="1" smtClean="0">
                  <a:latin typeface="Calibri" pitchFamily="34" charset="0"/>
                </a:rPr>
                <a:t>vaag</a:t>
              </a:r>
              <a:r>
                <a:rPr lang="en-US" sz="1800" i="1" dirty="0" smtClean="0">
                  <a:latin typeface="Calibri" pitchFamily="34" charset="0"/>
                </a:rPr>
                <a:t> </a:t>
              </a:r>
              <a:r>
                <a:rPr lang="en-US" sz="1800" dirty="0" smtClean="0">
                  <a:latin typeface="Calibri" pitchFamily="34" charset="0"/>
                  <a:sym typeface="Wingdings" panose="05000000000000000000" pitchFamily="2" charset="2"/>
                </a:rPr>
                <a:t> </a:t>
              </a:r>
              <a:endParaRPr lang="en-US" sz="1800" dirty="0" smtClean="0"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0603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/>
      <p:bldP spid="6" grpId="0"/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Fasen</a:t>
            </a:r>
            <a:endParaRPr lang="nl-NL" dirty="0"/>
          </a:p>
        </p:txBody>
      </p:sp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408" y="1494693"/>
            <a:ext cx="5296479" cy="4778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430825" y="826478"/>
            <a:ext cx="6090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alibri" pitchFamily="34" charset="0"/>
              </a:rPr>
              <a:t>Fase</a:t>
            </a:r>
            <a:r>
              <a:rPr lang="en-US" sz="2400" dirty="0" smtClean="0">
                <a:latin typeface="Calibri" pitchFamily="34" charset="0"/>
              </a:rPr>
              <a:t> = de </a:t>
            </a:r>
            <a:r>
              <a:rPr lang="en-US" sz="2400" dirty="0" err="1" smtClean="0">
                <a:latin typeface="Calibri" pitchFamily="34" charset="0"/>
              </a:rPr>
              <a:t>toestand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waarin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een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stof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zich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bevindt</a:t>
            </a:r>
            <a:endParaRPr lang="en-US" sz="2400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0987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619" y="3872508"/>
            <a:ext cx="4664916" cy="2678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371235" y="935900"/>
            <a:ext cx="8158187" cy="2034471"/>
            <a:chOff x="371235" y="935900"/>
            <a:chExt cx="8158187" cy="2034471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7138"/>
            <a:stretch/>
          </p:blipFill>
          <p:spPr bwMode="auto">
            <a:xfrm>
              <a:off x="371235" y="941685"/>
              <a:ext cx="1954707" cy="2028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29" r="32886"/>
            <a:stretch/>
          </p:blipFill>
          <p:spPr bwMode="auto">
            <a:xfrm>
              <a:off x="3517984" y="941685"/>
              <a:ext cx="1956096" cy="2028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61"/>
            <a:stretch/>
          </p:blipFill>
          <p:spPr bwMode="auto">
            <a:xfrm>
              <a:off x="6611816" y="935900"/>
              <a:ext cx="1917606" cy="20286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Fasen</a:t>
            </a:r>
            <a:r>
              <a:rPr lang="en-US" dirty="0" smtClean="0"/>
              <a:t> – </a:t>
            </a:r>
            <a:r>
              <a:rPr lang="en-US" dirty="0" err="1" smtClean="0"/>
              <a:t>interacties</a:t>
            </a:r>
            <a:r>
              <a:rPr lang="en-US" dirty="0" smtClean="0"/>
              <a:t> en </a:t>
            </a:r>
            <a:r>
              <a:rPr lang="en-US" dirty="0" err="1" smtClean="0"/>
              <a:t>overgangen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0559" y="3872508"/>
            <a:ext cx="4664916" cy="26781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kstvak 4"/>
          <p:cNvSpPr txBox="1"/>
          <p:nvPr/>
        </p:nvSpPr>
        <p:spPr>
          <a:xfrm>
            <a:off x="447059" y="3960432"/>
            <a:ext cx="18030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latin typeface="Calibri" pitchFamily="34" charset="0"/>
              </a:rPr>
              <a:t>Overgangen</a:t>
            </a:r>
            <a:r>
              <a:rPr lang="en-US" sz="2400" b="1" dirty="0" smtClean="0">
                <a:latin typeface="Calibri" pitchFamily="34" charset="0"/>
              </a:rPr>
              <a:t>:</a:t>
            </a:r>
            <a:endParaRPr lang="nl-NL" sz="2400" b="1" dirty="0" smtClean="0">
              <a:latin typeface="Calibri" pitchFamily="34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25453" y="2811816"/>
            <a:ext cx="9203949" cy="1050147"/>
            <a:chOff x="25453" y="2811816"/>
            <a:chExt cx="9203949" cy="1050147"/>
          </a:xfrm>
        </p:grpSpPr>
        <p:sp>
          <p:nvSpPr>
            <p:cNvPr id="4" name="Tekstvak 3"/>
            <p:cNvSpPr txBox="1"/>
            <p:nvPr/>
          </p:nvSpPr>
          <p:spPr>
            <a:xfrm>
              <a:off x="25453" y="2811816"/>
              <a:ext cx="2798103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 smtClean="0">
                  <a:latin typeface="Calibri" pitchFamily="34" charset="0"/>
                </a:rPr>
                <a:t>sterke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interactie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tussen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moleculen</a:t>
              </a:r>
              <a:r>
                <a:rPr lang="en-US" sz="2000" dirty="0" smtClean="0">
                  <a:latin typeface="Calibri" pitchFamily="34" charset="0"/>
                </a:rPr>
                <a:t>, </a:t>
              </a:r>
              <a:r>
                <a:rPr lang="en-US" sz="2000" dirty="0" err="1" smtClean="0">
                  <a:latin typeface="Calibri" pitchFamily="34" charset="0"/>
                </a:rPr>
                <a:t>kunnen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nauwelijks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bewegen</a:t>
              </a:r>
              <a:endParaRPr lang="nl-NL" sz="2000" dirty="0" smtClean="0">
                <a:latin typeface="Calibri" pitchFamily="34" charset="0"/>
              </a:endParaRPr>
            </a:p>
          </p:txBody>
        </p:sp>
        <p:sp>
          <p:nvSpPr>
            <p:cNvPr id="7" name="Tekstvak 6"/>
            <p:cNvSpPr txBox="1"/>
            <p:nvPr/>
          </p:nvSpPr>
          <p:spPr>
            <a:xfrm>
              <a:off x="2823556" y="2830438"/>
              <a:ext cx="328473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/>
                <a:t>z</a:t>
              </a:r>
              <a:r>
                <a:rPr lang="en-US" sz="2000" dirty="0" err="1" smtClean="0">
                  <a:latin typeface="Calibri" pitchFamily="34" charset="0"/>
                </a:rPr>
                <a:t>wakke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interactie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tussen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moleculen</a:t>
              </a:r>
              <a:r>
                <a:rPr lang="en-US" sz="2000" dirty="0" smtClean="0">
                  <a:latin typeface="Calibri" pitchFamily="34" charset="0"/>
                </a:rPr>
                <a:t>, </a:t>
              </a:r>
              <a:r>
                <a:rPr lang="en-US" sz="2000" dirty="0" err="1" smtClean="0">
                  <a:latin typeface="Calibri" pitchFamily="34" charset="0"/>
                </a:rPr>
                <a:t>kunnen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bewegen</a:t>
              </a:r>
              <a:r>
                <a:rPr lang="en-US" sz="2000" dirty="0" smtClean="0">
                  <a:latin typeface="Calibri" pitchFamily="34" charset="0"/>
                </a:rPr>
                <a:t> maar </a:t>
              </a:r>
              <a:r>
                <a:rPr lang="en-US" sz="2000" dirty="0" err="1" smtClean="0">
                  <a:latin typeface="Calibri" pitchFamily="34" charset="0"/>
                </a:rPr>
                <a:t>niet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helemaal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vrij</a:t>
              </a:r>
              <a:endParaRPr lang="nl-NL" sz="2000" dirty="0" smtClean="0">
                <a:latin typeface="Calibri" pitchFamily="34" charset="0"/>
              </a:endParaRPr>
            </a:p>
          </p:txBody>
        </p:sp>
        <p:sp>
          <p:nvSpPr>
            <p:cNvPr id="8" name="Tekstvak 7"/>
            <p:cNvSpPr txBox="1"/>
            <p:nvPr/>
          </p:nvSpPr>
          <p:spPr>
            <a:xfrm>
              <a:off x="6105260" y="2846300"/>
              <a:ext cx="312414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 smtClean="0">
                  <a:latin typeface="Calibri" pitchFamily="34" charset="0"/>
                </a:rPr>
                <a:t>nauwelijks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interactie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tussen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moleculen</a:t>
              </a:r>
              <a:r>
                <a:rPr lang="en-US" sz="2000" dirty="0" smtClean="0">
                  <a:latin typeface="Calibri" pitchFamily="34" charset="0"/>
                </a:rPr>
                <a:t>, </a:t>
              </a:r>
              <a:r>
                <a:rPr lang="en-US" sz="2000" dirty="0" err="1" smtClean="0">
                  <a:latin typeface="Calibri" pitchFamily="34" charset="0"/>
                </a:rPr>
                <a:t>kunnen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helemaal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vrij</a:t>
              </a:r>
              <a:r>
                <a:rPr lang="en-US" sz="2000" dirty="0" smtClean="0">
                  <a:latin typeface="Calibri" pitchFamily="34" charset="0"/>
                </a:rPr>
                <a:t> </a:t>
              </a:r>
              <a:r>
                <a:rPr lang="en-US" sz="2000" dirty="0" err="1" smtClean="0">
                  <a:latin typeface="Calibri" pitchFamily="34" charset="0"/>
                </a:rPr>
                <a:t>bewegen</a:t>
              </a:r>
              <a:endParaRPr lang="nl-NL" sz="2000" dirty="0" smtClean="0">
                <a:latin typeface="Calibri" pitchFamily="34" charset="0"/>
              </a:endParaRPr>
            </a:p>
          </p:txBody>
        </p:sp>
      </p:grpSp>
      <p:grpSp>
        <p:nvGrpSpPr>
          <p:cNvPr id="16" name="Groep 15"/>
          <p:cNvGrpSpPr/>
          <p:nvPr/>
        </p:nvGrpSpPr>
        <p:grpSpPr>
          <a:xfrm>
            <a:off x="2964028" y="4484997"/>
            <a:ext cx="2966702" cy="2021276"/>
            <a:chOff x="2849732" y="4484997"/>
            <a:chExt cx="2966702" cy="2021276"/>
          </a:xfrm>
        </p:grpSpPr>
        <p:sp>
          <p:nvSpPr>
            <p:cNvPr id="15" name="Rechthoek 14"/>
            <p:cNvSpPr/>
            <p:nvPr/>
          </p:nvSpPr>
          <p:spPr>
            <a:xfrm rot="2574617">
              <a:off x="2849732" y="4484997"/>
              <a:ext cx="221788" cy="985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18" name="Rechthoek 17"/>
            <p:cNvSpPr/>
            <p:nvPr/>
          </p:nvSpPr>
          <p:spPr>
            <a:xfrm rot="2574617">
              <a:off x="3330605" y="4874658"/>
              <a:ext cx="221788" cy="985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0" name="Rechthoek 19"/>
            <p:cNvSpPr/>
            <p:nvPr/>
          </p:nvSpPr>
          <p:spPr>
            <a:xfrm rot="19189104">
              <a:off x="5039493" y="4863043"/>
              <a:ext cx="221788" cy="985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1" name="Rechthoek 20"/>
            <p:cNvSpPr/>
            <p:nvPr/>
          </p:nvSpPr>
          <p:spPr>
            <a:xfrm rot="16200000">
              <a:off x="4274521" y="5284541"/>
              <a:ext cx="221788" cy="985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2" name="Rechthoek 21"/>
            <p:cNvSpPr/>
            <p:nvPr/>
          </p:nvSpPr>
          <p:spPr>
            <a:xfrm rot="16200000">
              <a:off x="4143832" y="5902472"/>
              <a:ext cx="221788" cy="985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3" name="Rechthoek 22"/>
            <p:cNvSpPr/>
            <p:nvPr/>
          </p:nvSpPr>
          <p:spPr>
            <a:xfrm rot="19189104">
              <a:off x="5594646" y="4496611"/>
              <a:ext cx="221788" cy="985814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995735" y="728109"/>
            <a:ext cx="6936488" cy="480353"/>
            <a:chOff x="995735" y="728109"/>
            <a:chExt cx="6936488" cy="480353"/>
          </a:xfrm>
        </p:grpSpPr>
        <p:sp>
          <p:nvSpPr>
            <p:cNvPr id="3" name="Rectangle 2"/>
            <p:cNvSpPr/>
            <p:nvPr/>
          </p:nvSpPr>
          <p:spPr>
            <a:xfrm>
              <a:off x="995735" y="746797"/>
              <a:ext cx="7057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vast</a:t>
              </a: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3779403" y="735223"/>
              <a:ext cx="138050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 err="1">
                  <a:solidFill>
                    <a:srgbClr val="FF0000"/>
                  </a:solidFill>
                </a:rPr>
                <a:t>vloeibaar</a:t>
              </a:r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331225" y="728109"/>
              <a:ext cx="60099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gas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28649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Temperatuurschaal</a:t>
            </a:r>
            <a:endParaRPr lang="en-US" dirty="0"/>
          </a:p>
        </p:txBody>
      </p:sp>
      <p:sp>
        <p:nvSpPr>
          <p:cNvPr id="5" name="Tekstvak 5"/>
          <p:cNvSpPr txBox="1"/>
          <p:nvPr/>
        </p:nvSpPr>
        <p:spPr>
          <a:xfrm>
            <a:off x="1477962" y="2655169"/>
            <a:ext cx="57272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Koudste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in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natuur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op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aarde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: -89,2 </a:t>
            </a:r>
            <a:r>
              <a:rPr lang="en-US" dirty="0" smtClean="0">
                <a:solidFill>
                  <a:srgbClr val="0070C0"/>
                </a:solidFill>
              </a:rPr>
              <a:t>°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C </a:t>
            </a:r>
          </a:p>
          <a:p>
            <a:r>
              <a:rPr lang="en-US" dirty="0" err="1" smtClean="0">
                <a:solidFill>
                  <a:srgbClr val="0070C0"/>
                </a:solidFill>
              </a:rPr>
              <a:t>Vloeibaar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stikstof</a:t>
            </a:r>
            <a:r>
              <a:rPr lang="en-US" dirty="0" smtClean="0">
                <a:solidFill>
                  <a:srgbClr val="0070C0"/>
                </a:solidFill>
              </a:rPr>
              <a:t>: -196 </a:t>
            </a:r>
            <a:r>
              <a:rPr lang="en-US" dirty="0">
                <a:solidFill>
                  <a:srgbClr val="0070C0"/>
                </a:solidFill>
              </a:rPr>
              <a:t>°</a:t>
            </a:r>
            <a:r>
              <a:rPr lang="en-US" dirty="0" smtClean="0">
                <a:solidFill>
                  <a:srgbClr val="0070C0"/>
                </a:solidFill>
              </a:rPr>
              <a:t>C, </a:t>
            </a:r>
            <a:r>
              <a:rPr lang="en-US" dirty="0" err="1" smtClean="0">
                <a:solidFill>
                  <a:srgbClr val="0070C0"/>
                </a:solidFill>
              </a:rPr>
              <a:t>bevroren</a:t>
            </a:r>
            <a:r>
              <a:rPr lang="en-US" dirty="0" smtClean="0">
                <a:solidFill>
                  <a:srgbClr val="0070C0"/>
                </a:solidFill>
              </a:rPr>
              <a:t>: -210 </a:t>
            </a:r>
            <a:r>
              <a:rPr lang="en-US" dirty="0">
                <a:solidFill>
                  <a:srgbClr val="0070C0"/>
                </a:solidFill>
              </a:rPr>
              <a:t>°</a:t>
            </a:r>
            <a:r>
              <a:rPr lang="en-US" dirty="0" smtClean="0">
                <a:solidFill>
                  <a:srgbClr val="0070C0"/>
                </a:solidFill>
              </a:rPr>
              <a:t>C</a:t>
            </a:r>
          </a:p>
          <a:p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Absolute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nulpunt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: -273,15 </a:t>
            </a:r>
            <a:r>
              <a:rPr lang="en-US" dirty="0">
                <a:solidFill>
                  <a:srgbClr val="0070C0"/>
                </a:solidFill>
              </a:rPr>
              <a:t>°C</a:t>
            </a:r>
            <a:endParaRPr lang="en-US" sz="2400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6" name="Rechthoek 6"/>
          <p:cNvSpPr/>
          <p:nvPr/>
        </p:nvSpPr>
        <p:spPr>
          <a:xfrm>
            <a:off x="321815" y="899077"/>
            <a:ext cx="8500369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De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warmste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temperatuur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?</a:t>
            </a: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dirty="0" smtClean="0">
              <a:solidFill>
                <a:prstClr val="black"/>
              </a:solidFill>
              <a:latin typeface="Calibri"/>
            </a:endParaRP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en-US" dirty="0">
              <a:solidFill>
                <a:prstClr val="black"/>
              </a:solidFill>
              <a:latin typeface="Calibri"/>
            </a:endParaRPr>
          </a:p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En de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koudste</a:t>
            </a:r>
            <a:r>
              <a:rPr lang="en-US" dirty="0">
                <a:solidFill>
                  <a:prstClr val="black"/>
                </a:solidFill>
                <a:latin typeface="Calibri"/>
              </a:rPr>
              <a:t>?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kstvak 3"/>
          <p:cNvSpPr txBox="1"/>
          <p:nvPr/>
        </p:nvSpPr>
        <p:spPr>
          <a:xfrm>
            <a:off x="1477960" y="1379208"/>
            <a:ext cx="6398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Oppervlak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zon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: </a:t>
            </a:r>
            <a:r>
              <a:rPr lang="en-US" dirty="0">
                <a:solidFill>
                  <a:srgbClr val="0070C0"/>
                </a:solidFill>
              </a:rPr>
              <a:t>5500 °</a:t>
            </a:r>
            <a:r>
              <a:rPr lang="en-US" dirty="0" smtClean="0">
                <a:solidFill>
                  <a:srgbClr val="0070C0"/>
                </a:solidFill>
              </a:rPr>
              <a:t>C, k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ern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zon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: ~14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miljoen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°C </a:t>
            </a:r>
          </a:p>
          <a:p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Net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na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0070C0"/>
                </a:solidFill>
                <a:latin typeface="Calibri" pitchFamily="34" charset="0"/>
              </a:rPr>
              <a:t>oerknal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: 10</a:t>
            </a:r>
            <a:r>
              <a:rPr lang="en-US" sz="2400" baseline="30000" dirty="0" smtClean="0">
                <a:solidFill>
                  <a:srgbClr val="0070C0"/>
                </a:solidFill>
                <a:latin typeface="Calibri" pitchFamily="34" charset="0"/>
              </a:rPr>
              <a:t>28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70C0"/>
                </a:solidFill>
              </a:rPr>
              <a:t>°C</a:t>
            </a:r>
            <a:r>
              <a:rPr lang="en-US" sz="2400" dirty="0" smtClean="0">
                <a:solidFill>
                  <a:srgbClr val="0070C0"/>
                </a:solidFill>
                <a:latin typeface="Calibri" pitchFamily="34" charset="0"/>
              </a:rPr>
              <a:t> </a:t>
            </a:r>
            <a:endParaRPr lang="nl-NL" sz="2400" dirty="0" smtClean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8" name="Rechthoek 6"/>
          <p:cNvSpPr/>
          <p:nvPr/>
        </p:nvSpPr>
        <p:spPr>
          <a:xfrm>
            <a:off x="427144" y="3855498"/>
            <a:ext cx="8500369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alibri"/>
              </a:rPr>
              <a:t>Temperatuurschaal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in Kelvin: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Het absolute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nulpunt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= 0 K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1 °C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stijging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is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gelijk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aan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1 K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stijging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838091" y="4394585"/>
            <a:ext cx="2360176" cy="685800"/>
            <a:chOff x="5838091" y="4394585"/>
            <a:chExt cx="2360176" cy="685800"/>
          </a:xfrm>
        </p:grpSpPr>
        <p:sp>
          <p:nvSpPr>
            <p:cNvPr id="9" name="Rectangle 8"/>
            <p:cNvSpPr/>
            <p:nvPr/>
          </p:nvSpPr>
          <p:spPr>
            <a:xfrm>
              <a:off x="6444582" y="4394585"/>
              <a:ext cx="175368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nl-NL" b="1" dirty="0">
                  <a:solidFill>
                    <a:srgbClr val="FF0000"/>
                  </a:solidFill>
                  <a:latin typeface="Calibri"/>
                </a:rPr>
                <a:t>T</a:t>
              </a:r>
              <a:r>
                <a:rPr lang="nl-NL" b="1" baseline="-25000" dirty="0">
                  <a:solidFill>
                    <a:srgbClr val="FF0000"/>
                  </a:solidFill>
                  <a:latin typeface="Calibri"/>
                </a:rPr>
                <a:t>K</a:t>
              </a:r>
              <a:r>
                <a:rPr lang="nl-NL" b="1" dirty="0">
                  <a:solidFill>
                    <a:srgbClr val="FF0000"/>
                  </a:solidFill>
                  <a:latin typeface="Calibri"/>
                </a:rPr>
                <a:t> = T</a:t>
              </a:r>
              <a:r>
                <a:rPr lang="nl-NL" b="1" baseline="-25000" dirty="0">
                  <a:solidFill>
                    <a:srgbClr val="FF0000"/>
                  </a:solidFill>
                  <a:latin typeface="Calibri"/>
                </a:rPr>
                <a:t>C</a:t>
              </a:r>
              <a:r>
                <a:rPr lang="nl-NL" b="1" dirty="0">
                  <a:solidFill>
                    <a:srgbClr val="FF0000"/>
                  </a:solidFill>
                  <a:latin typeface="Calibri"/>
                </a:rPr>
                <a:t> + </a:t>
              </a:r>
              <a:r>
                <a:rPr lang="nl-NL" b="1" dirty="0" smtClean="0">
                  <a:solidFill>
                    <a:srgbClr val="FF0000"/>
                  </a:solidFill>
                  <a:latin typeface="Calibri"/>
                </a:rPr>
                <a:t>273</a:t>
              </a:r>
              <a:endParaRPr lang="en-US" dirty="0"/>
            </a:p>
          </p:txBody>
        </p:sp>
        <p:sp>
          <p:nvSpPr>
            <p:cNvPr id="10" name="Right Brace 9"/>
            <p:cNvSpPr/>
            <p:nvPr/>
          </p:nvSpPr>
          <p:spPr>
            <a:xfrm>
              <a:off x="5838091" y="4394585"/>
              <a:ext cx="254977" cy="685800"/>
            </a:xfrm>
            <a:prstGeom prst="rightBrace">
              <a:avLst>
                <a:gd name="adj1" fmla="val 34524"/>
                <a:gd name="adj2" fmla="val 50000"/>
              </a:avLst>
            </a:prstGeom>
            <a:ln w="28575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500664" y="5501751"/>
            <a:ext cx="5622728" cy="837530"/>
            <a:chOff x="1500664" y="5501751"/>
            <a:chExt cx="5622728" cy="837530"/>
          </a:xfrm>
        </p:grpSpPr>
        <p:sp>
          <p:nvSpPr>
            <p:cNvPr id="11" name="TextBox 10"/>
            <p:cNvSpPr txBox="1"/>
            <p:nvPr/>
          </p:nvSpPr>
          <p:spPr>
            <a:xfrm>
              <a:off x="1500664" y="5501751"/>
              <a:ext cx="219162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25 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°</a:t>
              </a:r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C =              K</a:t>
              </a:r>
            </a:p>
            <a:p>
              <a:r>
                <a:rPr lang="en-US" sz="2400" dirty="0" smtClean="0">
                  <a:solidFill>
                    <a:prstClr val="black"/>
                  </a:solidFill>
                  <a:latin typeface="Calibri"/>
                </a:rPr>
                <a:t>-196 </a:t>
              </a:r>
              <a:r>
                <a:rPr lang="en-US" dirty="0">
                  <a:solidFill>
                    <a:prstClr val="black"/>
                  </a:solidFill>
                  <a:latin typeface="Calibri"/>
                </a:rPr>
                <a:t>°</a:t>
              </a:r>
              <a:r>
                <a:rPr lang="en-US" dirty="0" smtClean="0">
                  <a:solidFill>
                    <a:prstClr val="black"/>
                  </a:solidFill>
                  <a:latin typeface="Calibri"/>
                </a:rPr>
                <a:t>C =          	K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77328" y="5508284"/>
              <a:ext cx="244606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30 K = 		°C</a:t>
              </a:r>
            </a:p>
            <a:p>
              <a:r>
                <a:rPr lang="en-US" dirty="0">
                  <a:solidFill>
                    <a:prstClr val="black"/>
                  </a:solidFill>
                  <a:latin typeface="Calibri"/>
                </a:rPr>
                <a:t>313 K = 	°C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638556" y="5503843"/>
            <a:ext cx="3827370" cy="853022"/>
            <a:chOff x="2638556" y="5503843"/>
            <a:chExt cx="3827370" cy="853022"/>
          </a:xfrm>
        </p:grpSpPr>
        <p:sp>
          <p:nvSpPr>
            <p:cNvPr id="13" name="TextBox 12"/>
            <p:cNvSpPr txBox="1"/>
            <p:nvPr/>
          </p:nvSpPr>
          <p:spPr>
            <a:xfrm>
              <a:off x="2638556" y="5503843"/>
              <a:ext cx="6511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298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820423" y="5871081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77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720209" y="5514871"/>
              <a:ext cx="74571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-243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926736" y="5895200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40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Rectangle 19"/>
          <p:cNvSpPr/>
          <p:nvPr/>
        </p:nvSpPr>
        <p:spPr>
          <a:xfrm>
            <a:off x="678126" y="6392086"/>
            <a:ext cx="83515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070C0"/>
                </a:solidFill>
              </a:rPr>
              <a:t>Misconceptions about heat: </a:t>
            </a:r>
            <a:r>
              <a:rPr lang="en-US" sz="1800" i="1" dirty="0">
                <a:solidFill>
                  <a:srgbClr val="0070C0"/>
                </a:solidFill>
                <a:hlinkClick r:id="rId2"/>
              </a:rPr>
              <a:t>http://www.youtube.com/watch?v=hNGJ0WHXMyE</a:t>
            </a:r>
            <a:r>
              <a:rPr lang="en-US" sz="1800" i="1" dirty="0">
                <a:solidFill>
                  <a:srgbClr val="0070C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57800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997646" y="2825460"/>
            <a:ext cx="4755950" cy="761882"/>
            <a:chOff x="1683422" y="2904588"/>
            <a:chExt cx="4755950" cy="761882"/>
          </a:xfrm>
        </p:grpSpPr>
        <p:sp>
          <p:nvSpPr>
            <p:cNvPr id="7" name="Can 6"/>
            <p:cNvSpPr/>
            <p:nvPr/>
          </p:nvSpPr>
          <p:spPr>
            <a:xfrm rot="16200000">
              <a:off x="2811034" y="2301465"/>
              <a:ext cx="237393" cy="2492618"/>
            </a:xfrm>
            <a:prstGeom prst="can">
              <a:avLst>
                <a:gd name="adj" fmla="val 39953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no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3811160" y="3345551"/>
              <a:ext cx="43552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816410" y="2904588"/>
              <a:ext cx="26229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Cambria" panose="02040503050406030204" pitchFamily="18" charset="0"/>
                  <a:sym typeface="Symbol"/>
                </a:rPr>
                <a:t></a:t>
              </a:r>
              <a:r>
                <a:rPr lang="en-US" sz="2400" i="1" dirty="0" smtClean="0">
                  <a:latin typeface="Cambria" panose="02040503050406030204" pitchFamily="18" charset="0"/>
                </a:rPr>
                <a:t>l </a:t>
              </a:r>
              <a:r>
                <a:rPr lang="en-US" dirty="0" smtClean="0"/>
                <a:t>(</a:t>
              </a:r>
              <a:r>
                <a:rPr lang="en-US" dirty="0" err="1" smtClean="0"/>
                <a:t>lengtetoename</a:t>
              </a:r>
              <a:r>
                <a:rPr lang="en-US" dirty="0" smtClean="0"/>
                <a:t>)</a:t>
              </a:r>
              <a:endParaRPr lang="en-US" sz="2400" i="1" dirty="0" smtClean="0">
                <a:latin typeface="Cambria" panose="02040503050406030204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Uitzetten van stoffen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4" y="905608"/>
            <a:ext cx="6119476" cy="1652953"/>
          </a:xfrm>
        </p:spPr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gebeurd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Stoffen</a:t>
            </a:r>
            <a:r>
              <a:rPr lang="en-US" dirty="0" smtClean="0"/>
              <a:t> </a:t>
            </a:r>
            <a:r>
              <a:rPr lang="en-US" dirty="0" err="1" smtClean="0"/>
              <a:t>zetten</a:t>
            </a:r>
            <a:r>
              <a:rPr lang="en-US" dirty="0" smtClean="0"/>
              <a:t> (over het </a:t>
            </a:r>
            <a:r>
              <a:rPr lang="en-US" dirty="0" err="1" smtClean="0"/>
              <a:t>algemeen</a:t>
            </a:r>
            <a:r>
              <a:rPr lang="en-US" dirty="0" smtClean="0"/>
              <a:t>) </a:t>
            </a:r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ze</a:t>
            </a:r>
            <a:r>
              <a:rPr lang="en-US" dirty="0" smtClean="0"/>
              <a:t> warmer </a:t>
            </a:r>
            <a:r>
              <a:rPr lang="en-US" dirty="0" err="1" smtClean="0"/>
              <a:t>worden</a:t>
            </a:r>
            <a:r>
              <a:rPr lang="en-US" dirty="0" smtClean="0"/>
              <a:t>!</a:t>
            </a:r>
          </a:p>
          <a:p>
            <a:r>
              <a:rPr lang="en-US" dirty="0" smtClean="0"/>
              <a:t>We </a:t>
            </a:r>
            <a:r>
              <a:rPr lang="en-US" dirty="0" err="1" smtClean="0"/>
              <a:t>bekijken</a:t>
            </a:r>
            <a:r>
              <a:rPr lang="en-US" dirty="0" smtClean="0"/>
              <a:t> nu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staaf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5129" y="225303"/>
            <a:ext cx="2323096" cy="2491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997645" y="2831223"/>
            <a:ext cx="2242981" cy="756119"/>
            <a:chOff x="1683421" y="2910351"/>
            <a:chExt cx="2242981" cy="756119"/>
          </a:xfrm>
        </p:grpSpPr>
        <p:sp>
          <p:nvSpPr>
            <p:cNvPr id="5" name="Can 4"/>
            <p:cNvSpPr/>
            <p:nvPr/>
          </p:nvSpPr>
          <p:spPr>
            <a:xfrm rot="16200000">
              <a:off x="2628594" y="2483905"/>
              <a:ext cx="237393" cy="2127738"/>
            </a:xfrm>
            <a:prstGeom prst="can">
              <a:avLst>
                <a:gd name="adj" fmla="val 3995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683421" y="3345551"/>
              <a:ext cx="212773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1757218" y="2910351"/>
              <a:ext cx="21691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Cambria" panose="02040503050406030204" pitchFamily="18" charset="0"/>
                </a:rPr>
                <a:t>l</a:t>
              </a:r>
              <a:r>
                <a:rPr lang="en-US" sz="2400" i="1" baseline="-25000" dirty="0" smtClean="0">
                  <a:latin typeface="Cambria" panose="02040503050406030204" pitchFamily="18" charset="0"/>
                </a:rPr>
                <a:t>0</a:t>
              </a:r>
              <a:r>
                <a:rPr lang="en-US" sz="2400" i="1" dirty="0" smtClean="0">
                  <a:latin typeface="Cambria" panose="02040503050406030204" pitchFamily="18" charset="0"/>
                </a:rPr>
                <a:t> </a:t>
              </a:r>
              <a:r>
                <a:rPr lang="en-US" dirty="0" smtClean="0"/>
                <a:t>(</a:t>
              </a:r>
              <a:r>
                <a:rPr lang="en-US" dirty="0" err="1" smtClean="0"/>
                <a:t>beginlengte</a:t>
              </a:r>
              <a:r>
                <a:rPr lang="en-US" dirty="0" smtClean="0"/>
                <a:t>) </a:t>
              </a:r>
              <a:endParaRPr lang="en-US" sz="2400" i="1" dirty="0" smtClean="0">
                <a:latin typeface="Cambria" panose="02040503050406030204" pitchFamily="18" charset="0"/>
              </a:endParaRPr>
            </a:p>
          </p:txBody>
        </p:sp>
      </p:grpSp>
      <p:pic>
        <p:nvPicPr>
          <p:cNvPr id="3076" name="Picture 4" descr="http://jenaidavanwijk.com/wp-content/uploads/2012/08/Vuu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2" y="3685147"/>
            <a:ext cx="1297236" cy="179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4035048" y="3727943"/>
            <a:ext cx="26963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Hoe </a:t>
            </a:r>
            <a:r>
              <a:rPr lang="en-US" sz="2400" i="1" dirty="0" err="1" smtClean="0"/>
              <a:t>groter</a:t>
            </a:r>
            <a:r>
              <a:rPr lang="en-US" sz="2400" i="1" dirty="0" smtClean="0"/>
              <a:t> </a:t>
            </a:r>
            <a:r>
              <a:rPr lang="en-US" i="1" dirty="0">
                <a:latin typeface="Cambria" panose="02040503050406030204" pitchFamily="18" charset="0"/>
              </a:rPr>
              <a:t>l</a:t>
            </a:r>
            <a:r>
              <a:rPr lang="en-US" i="1" baseline="-25000" dirty="0">
                <a:latin typeface="Cambria" panose="02040503050406030204" pitchFamily="18" charset="0"/>
              </a:rPr>
              <a:t>0</a:t>
            </a:r>
            <a:r>
              <a:rPr lang="en-US" sz="2400" i="1" dirty="0" smtClean="0"/>
              <a:t>, hoe …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50831" y="3722083"/>
            <a:ext cx="136101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groter</a:t>
            </a:r>
            <a:r>
              <a:rPr lang="en-US" sz="2400" i="1" dirty="0" smtClean="0"/>
              <a:t> </a:t>
            </a:r>
            <a:r>
              <a:rPr lang="en-US" i="1" dirty="0">
                <a:latin typeface="Cambria" panose="02040503050406030204" pitchFamily="18" charset="0"/>
                <a:sym typeface="Symbol"/>
              </a:rPr>
              <a:t></a:t>
            </a:r>
            <a:r>
              <a:rPr lang="en-US" i="1" dirty="0">
                <a:latin typeface="Cambria" panose="02040503050406030204" pitchFamily="18" charset="0"/>
              </a:rPr>
              <a:t>l</a:t>
            </a:r>
            <a:r>
              <a:rPr lang="en-US" sz="2400" i="1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020400" y="3351274"/>
            <a:ext cx="29367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smtClean="0"/>
              <a:t>Hoe </a:t>
            </a:r>
            <a:r>
              <a:rPr lang="en-US" sz="2400" i="1" dirty="0" err="1" smtClean="0"/>
              <a:t>groter</a:t>
            </a:r>
            <a:r>
              <a:rPr lang="en-US" sz="2400" i="1" dirty="0" smtClean="0"/>
              <a:t> </a:t>
            </a:r>
            <a:r>
              <a:rPr lang="en-US" i="1" dirty="0" smtClean="0">
                <a:latin typeface="Cambria" panose="02040503050406030204" pitchFamily="18" charset="0"/>
                <a:sym typeface="Symbol"/>
              </a:rPr>
              <a:t>T</a:t>
            </a:r>
            <a:r>
              <a:rPr lang="en-US" sz="2400" i="1" dirty="0" smtClean="0"/>
              <a:t>, hoe …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494442" y="3342482"/>
            <a:ext cx="136101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groter</a:t>
            </a:r>
            <a:r>
              <a:rPr lang="en-US" sz="2400" i="1" dirty="0" smtClean="0"/>
              <a:t> </a:t>
            </a:r>
            <a:r>
              <a:rPr lang="en-US" i="1" dirty="0">
                <a:latin typeface="Cambria" panose="02040503050406030204" pitchFamily="18" charset="0"/>
                <a:sym typeface="Symbol"/>
              </a:rPr>
              <a:t></a:t>
            </a:r>
            <a:r>
              <a:rPr lang="en-US" i="1" dirty="0">
                <a:latin typeface="Cambria" panose="02040503050406030204" pitchFamily="18" charset="0"/>
              </a:rPr>
              <a:t>l</a:t>
            </a:r>
            <a:r>
              <a:rPr lang="en-US" sz="2400" i="1" dirty="0" smtClean="0"/>
              <a:t>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041820" y="4095828"/>
            <a:ext cx="3712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>
                <a:latin typeface="Calibri" pitchFamily="34" charset="0"/>
              </a:rPr>
              <a:t>Een</a:t>
            </a:r>
            <a:r>
              <a:rPr lang="en-US" sz="2400" i="1" dirty="0" smtClean="0">
                <a:latin typeface="Calibri" pitchFamily="34" charset="0"/>
              </a:rPr>
              <a:t> </a:t>
            </a:r>
            <a:r>
              <a:rPr lang="en-US" sz="2400" i="1" dirty="0" err="1" smtClean="0">
                <a:latin typeface="Calibri" pitchFamily="34" charset="0"/>
              </a:rPr>
              <a:t>ander</a:t>
            </a:r>
            <a:r>
              <a:rPr lang="en-US" sz="2400" i="1" dirty="0" smtClean="0">
                <a:latin typeface="Calibri" pitchFamily="34" charset="0"/>
              </a:rPr>
              <a:t> </a:t>
            </a:r>
            <a:r>
              <a:rPr lang="en-US" sz="2400" i="1" dirty="0" err="1" smtClean="0">
                <a:latin typeface="Calibri" pitchFamily="34" charset="0"/>
              </a:rPr>
              <a:t>materiaal</a:t>
            </a:r>
            <a:r>
              <a:rPr lang="en-US" sz="2400" i="1" dirty="0" smtClean="0">
                <a:latin typeface="Calibri" pitchFamily="34" charset="0"/>
              </a:rPr>
              <a:t>? Dan …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364878" y="4082709"/>
            <a:ext cx="14742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andere</a:t>
            </a:r>
            <a:r>
              <a:rPr lang="en-US" sz="2400" i="1" dirty="0" smtClean="0"/>
              <a:t> </a:t>
            </a:r>
            <a:r>
              <a:rPr lang="en-US" i="1" dirty="0" smtClean="0">
                <a:latin typeface="Cambria" panose="02040503050406030204" pitchFamily="18" charset="0"/>
                <a:sym typeface="Symbol"/>
              </a:rPr>
              <a:t></a:t>
            </a:r>
            <a:r>
              <a:rPr lang="en-US" i="1" dirty="0">
                <a:latin typeface="Cambria" panose="02040503050406030204" pitchFamily="18" charset="0"/>
              </a:rPr>
              <a:t>l</a:t>
            </a:r>
            <a:r>
              <a:rPr lang="en-US" sz="2400" i="1" dirty="0" smtClean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284861" y="4717593"/>
                <a:ext cx="2174634" cy="46166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𝑙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𝑙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𝛼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𝑇</m:t>
                      </m:r>
                    </m:oMath>
                  </m:oMathPara>
                </a14:m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4861" y="4717593"/>
                <a:ext cx="2174634" cy="461665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5" name="Group 34"/>
          <p:cNvGrpSpPr/>
          <p:nvPr/>
        </p:nvGrpSpPr>
        <p:grpSpPr>
          <a:xfrm>
            <a:off x="6720064" y="4570750"/>
            <a:ext cx="2128136" cy="856325"/>
            <a:chOff x="6720064" y="4570750"/>
            <a:chExt cx="2128136" cy="85632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/>
                <p:cNvSpPr txBox="1"/>
                <p:nvPr/>
              </p:nvSpPr>
              <p:spPr>
                <a:xfrm>
                  <a:off x="7067841" y="4570750"/>
                  <a:ext cx="1780359" cy="856325"/>
                </a:xfrm>
                <a:prstGeom prst="rect">
                  <a:avLst/>
                </a:prstGeom>
                <a:noFill/>
                <a:ln w="19050">
                  <a:noFill/>
                </a:ln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∆</m:t>
                            </m:r>
                            <m:r>
                              <a:rPr lang="en-US" i="1">
                                <a:solidFill>
                                  <a:srgbClr val="0070C0"/>
                                </a:solidFill>
                                <a:latin typeface="Cambria Math"/>
                                <a:ea typeface="Cambria Math"/>
                              </a:rPr>
                              <m:t>𝑙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srgbClr val="0070C0"/>
                                    </a:solidFill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=</m:t>
                        </m:r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∙∆</m:t>
                        </m:r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/>
                            <a:ea typeface="Cambria Math"/>
                          </a:rPr>
                          <m:t>𝑇</m:t>
                        </m:r>
                      </m:oMath>
                    </m:oMathPara>
                  </a14:m>
                  <a:endParaRPr lang="en-US" sz="2400" dirty="0" smtClean="0">
                    <a:solidFill>
                      <a:srgbClr val="0070C0"/>
                    </a:solidFill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67841" y="4570750"/>
                  <a:ext cx="1780359" cy="856325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/>
                  </a:stretch>
                </a:blipFill>
                <a:ln w="1905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/>
            <p:cNvSpPr txBox="1"/>
            <p:nvPr/>
          </p:nvSpPr>
          <p:spPr>
            <a:xfrm>
              <a:off x="6720064" y="4768079"/>
              <a:ext cx="44114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of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321900" y="5762421"/>
            <a:ext cx="1656223" cy="940049"/>
            <a:chOff x="7321900" y="5762421"/>
            <a:chExt cx="1656223" cy="940049"/>
          </a:xfrm>
        </p:grpSpPr>
        <p:sp>
          <p:nvSpPr>
            <p:cNvPr id="23" name="TextBox 22"/>
            <p:cNvSpPr txBox="1"/>
            <p:nvPr/>
          </p:nvSpPr>
          <p:spPr>
            <a:xfrm>
              <a:off x="7321900" y="6240805"/>
              <a:ext cx="165622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7030A0"/>
                  </a:solidFill>
                  <a:latin typeface="Calibri" pitchFamily="34" charset="0"/>
                </a:rPr>
                <a:t>Binas</a:t>
              </a:r>
              <a:r>
                <a:rPr lang="en-US" sz="2400" b="1" dirty="0" smtClean="0">
                  <a:solidFill>
                    <a:srgbClr val="7030A0"/>
                  </a:solidFill>
                  <a:latin typeface="Calibri" pitchFamily="34" charset="0"/>
                </a:rPr>
                <a:t> T8-10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7561330" y="5762421"/>
              <a:ext cx="192788" cy="550456"/>
            </a:xfrm>
            <a:prstGeom prst="straightConnector1">
              <a:avLst/>
            </a:prstGeom>
            <a:ln w="19050">
              <a:solidFill>
                <a:srgbClr val="7030A0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/>
          <p:cNvGrpSpPr/>
          <p:nvPr/>
        </p:nvGrpSpPr>
        <p:grpSpPr>
          <a:xfrm>
            <a:off x="3781193" y="5343490"/>
            <a:ext cx="5065866" cy="1307093"/>
            <a:chOff x="3781193" y="5343490"/>
            <a:chExt cx="5065866" cy="1307093"/>
          </a:xfrm>
        </p:grpSpPr>
        <p:grpSp>
          <p:nvGrpSpPr>
            <p:cNvPr id="30" name="Group 29"/>
            <p:cNvGrpSpPr/>
            <p:nvPr/>
          </p:nvGrpSpPr>
          <p:grpSpPr>
            <a:xfrm>
              <a:off x="3781193" y="5343490"/>
              <a:ext cx="5065866" cy="880596"/>
              <a:chOff x="3781193" y="5343490"/>
              <a:chExt cx="5065866" cy="880596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Rectangle 16"/>
                  <p:cNvSpPr/>
                  <p:nvPr/>
                </p:nvSpPr>
                <p:spPr>
                  <a:xfrm>
                    <a:off x="3854602" y="5343490"/>
                    <a:ext cx="4992457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i="1">
                            <a:latin typeface="Cambria Math"/>
                            <a:ea typeface="Cambria Math"/>
                          </a:rPr>
                          <m:t>𝛼</m:t>
                        </m:r>
                      </m:oMath>
                    </a14:m>
                    <a:r>
                      <a:rPr lang="en-US" dirty="0" smtClean="0"/>
                      <a:t>: </a:t>
                    </a:r>
                    <a:r>
                      <a:rPr lang="en-US" dirty="0" err="1" smtClean="0"/>
                      <a:t>lineaire</a:t>
                    </a:r>
                    <a:r>
                      <a:rPr lang="en-US" dirty="0" smtClean="0"/>
                      <a:t> </a:t>
                    </a:r>
                    <a:r>
                      <a:rPr lang="en-US" dirty="0" err="1" smtClean="0"/>
                      <a:t>uitzettingscoëfficiënt</a:t>
                    </a:r>
                    <a:r>
                      <a:rPr lang="en-US" dirty="0" smtClean="0"/>
                      <a:t> in K</a:t>
                    </a:r>
                    <a:r>
                      <a:rPr lang="en-US" baseline="30000" dirty="0" smtClean="0"/>
                      <a:t>-1</a:t>
                    </a:r>
                    <a:r>
                      <a:rPr lang="en-US" dirty="0" smtClean="0"/>
                      <a:t> 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17" name="Rectangle 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54602" y="5343490"/>
                    <a:ext cx="4992457" cy="461665"/>
                  </a:xfrm>
                  <a:prstGeom prst="rect">
                    <a:avLst/>
                  </a:prstGeom>
                  <a:blipFill rotWithShape="1">
                    <a:blip r:embed="rId6"/>
                    <a:stretch>
                      <a:fillRect t="-10667" b="-30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Rectangle 24"/>
                  <p:cNvSpPr/>
                  <p:nvPr/>
                </p:nvSpPr>
                <p:spPr>
                  <a:xfrm>
                    <a:off x="3781193" y="5762421"/>
                    <a:ext cx="3780137" cy="461665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𝑇</m:t>
                        </m:r>
                      </m:oMath>
                    </a14:m>
                    <a:r>
                      <a:rPr lang="en-US" dirty="0" smtClean="0"/>
                      <a:t>: </a:t>
                    </a:r>
                    <a:r>
                      <a:rPr lang="en-US" dirty="0" err="1" smtClean="0"/>
                      <a:t>temperatuurstijging</a:t>
                    </a:r>
                    <a:r>
                      <a:rPr lang="en-US" dirty="0" smtClean="0"/>
                      <a:t> in K </a:t>
                    </a:r>
                    <a:endParaRPr lang="en-US" dirty="0"/>
                  </a:p>
                </p:txBody>
              </p:sp>
            </mc:Choice>
            <mc:Fallback xmlns="">
              <p:sp>
                <p:nvSpPr>
                  <p:cNvPr id="25" name="Rectangle 2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781193" y="5762421"/>
                    <a:ext cx="3780137" cy="461665"/>
                  </a:xfrm>
                  <a:prstGeom prst="rect">
                    <a:avLst/>
                  </a:prstGeom>
                  <a:blipFill rotWithShape="1">
                    <a:blip r:embed="rId7"/>
                    <a:stretch>
                      <a:fillRect l="-323" t="-10526" r="-1613" b="-2894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ectangle 32"/>
                <p:cNvSpPr/>
                <p:nvPr/>
              </p:nvSpPr>
              <p:spPr>
                <a:xfrm>
                  <a:off x="3819434" y="6188918"/>
                  <a:ext cx="3574055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US" dirty="0" smtClean="0"/>
                    <a:t>(</a:t>
                  </a:r>
                  <a:r>
                    <a:rPr lang="en-US" dirty="0" err="1" smtClean="0"/>
                    <a:t>eenheden</a:t>
                  </a:r>
                  <a:r>
                    <a:rPr lang="en-US" dirty="0" smtClean="0"/>
                    <a:t> </a:t>
                  </a:r>
                  <a14:m>
                    <m:oMath xmlns:m="http://schemas.openxmlformats.org/officeDocument/2006/math">
                      <m:r>
                        <m:rPr>
                          <m:nor/>
                        </m:rPr>
                        <a:rPr lang="en-US" i="1" dirty="0" smtClean="0">
                          <a:latin typeface="Cambria" panose="02040503050406030204" pitchFamily="18" charset="0"/>
                        </a:rPr>
                        <m:t>l</m:t>
                      </m:r>
                      <m:r>
                        <m:rPr>
                          <m:nor/>
                        </m:rPr>
                        <a:rPr lang="en-US" i="1" baseline="-25000" dirty="0">
                          <a:latin typeface="Cambria" panose="02040503050406030204" pitchFamily="18" charset="0"/>
                        </a:rPr>
                        <m:t>0</m:t>
                      </m:r>
                    </m:oMath>
                  </a14:m>
                  <a:r>
                    <a:rPr lang="en-US" dirty="0" smtClean="0"/>
                    <a:t> en </a:t>
                  </a:r>
                  <a:r>
                    <a:rPr lang="en-US" i="1" dirty="0">
                      <a:latin typeface="Cambria" panose="02040503050406030204" pitchFamily="18" charset="0"/>
                      <a:sym typeface="Symbol"/>
                    </a:rPr>
                    <a:t></a:t>
                  </a:r>
                  <a:r>
                    <a:rPr lang="en-US" i="1" dirty="0">
                      <a:latin typeface="Cambria" panose="02040503050406030204" pitchFamily="18" charset="0"/>
                    </a:rPr>
                    <a:t>l</a:t>
                  </a:r>
                  <a:r>
                    <a:rPr lang="en-US" dirty="0" smtClean="0"/>
                    <a:t> </a:t>
                  </a:r>
                  <a:r>
                    <a:rPr lang="en-US" dirty="0" err="1" smtClean="0"/>
                    <a:t>gelijk</a:t>
                  </a:r>
                  <a:r>
                    <a:rPr lang="en-US" dirty="0" smtClean="0"/>
                    <a:t>!)  </a:t>
                  </a:r>
                  <a:endParaRPr lang="en-US" dirty="0"/>
                </a:p>
              </p:txBody>
            </p:sp>
          </mc:Choice>
          <mc:Fallback xmlns="">
            <p:sp>
              <p:nvSpPr>
                <p:cNvPr id="33" name="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19434" y="6188918"/>
                  <a:ext cx="3574055" cy="461665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 l="-2730" t="-13158" r="-1706" b="-289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/>
              <p:cNvSpPr txBox="1"/>
              <p:nvPr/>
            </p:nvSpPr>
            <p:spPr>
              <a:xfrm>
                <a:off x="192209" y="5588753"/>
                <a:ext cx="3627225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𝑙</m:t>
                    </m:r>
                    <m:r>
                      <a:rPr lang="en-US" i="1" smtClean="0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= 20 cm, </a:t>
                </a:r>
                <a:r>
                  <a:rPr lang="en-US" sz="2400" dirty="0" err="1" smtClean="0">
                    <a:solidFill>
                      <a:srgbClr val="0070C0"/>
                    </a:solidFill>
                    <a:latin typeface="Calibri" pitchFamily="34" charset="0"/>
                  </a:rPr>
                  <a:t>materiaal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solidFill>
                      <a:srgbClr val="0070C0"/>
                    </a:solidFill>
                    <a:latin typeface="Calibri" pitchFamily="34" charset="0"/>
                  </a:rPr>
                  <a:t>r.v.staal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i="1">
                        <a:solidFill>
                          <a:srgbClr val="0070C0"/>
                        </a:solidFill>
                        <a:latin typeface="Cambria Math"/>
                        <a:ea typeface="Cambria Math"/>
                      </a:rPr>
                      <m:t>𝑇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= 60 °C. Be-</a:t>
                </a:r>
                <a:r>
                  <a:rPr lang="en-US" sz="2400" dirty="0" err="1" smtClean="0">
                    <a:solidFill>
                      <a:srgbClr val="0070C0"/>
                    </a:solidFill>
                    <a:latin typeface="Calibri" pitchFamily="34" charset="0"/>
                  </a:rPr>
                  <a:t>reken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</a:t>
                </a:r>
                <a:r>
                  <a:rPr lang="en-US" i="1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l</a:t>
                </a:r>
                <a:r>
                  <a:rPr lang="en-US" i="1" baseline="-25000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0</a:t>
                </a:r>
                <a:r>
                  <a:rPr lang="en-US" dirty="0" smtClean="0">
                    <a:solidFill>
                      <a:srgbClr val="0070C0"/>
                    </a:solidFill>
                    <a:latin typeface="+mj-lt"/>
                  </a:rPr>
                  <a:t> in meter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31" name="TextBox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209" y="5588753"/>
                <a:ext cx="3627225" cy="1200329"/>
              </a:xfrm>
              <a:prstGeom prst="rect">
                <a:avLst/>
              </a:prstGeom>
              <a:blipFill rotWithShape="1">
                <a:blip r:embed="rId9"/>
                <a:stretch>
                  <a:fillRect l="-2689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2" name="TextBox 31"/>
          <p:cNvSpPr txBox="1"/>
          <p:nvPr/>
        </p:nvSpPr>
        <p:spPr>
          <a:xfrm>
            <a:off x="2320537" y="6319990"/>
            <a:ext cx="1460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:3,3.10</a:t>
            </a:r>
            <a:r>
              <a:rPr lang="en-US" sz="24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m</a:t>
            </a:r>
          </a:p>
        </p:txBody>
      </p:sp>
    </p:spTree>
    <p:extLst>
      <p:ext uri="{BB962C8B-B14F-4D97-AF65-F5344CB8AC3E}">
        <p14:creationId xmlns:p14="http://schemas.microsoft.com/office/powerpoint/2010/main" val="3266317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19" grpId="0"/>
      <p:bldP spid="20" grpId="0" animBg="1"/>
      <p:bldP spid="21" grpId="0"/>
      <p:bldP spid="22" grpId="0" animBg="1"/>
      <p:bldP spid="16" grpId="0" animBg="1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hierishaas.nl/wordpress/wp-content/uploads/2013/03/2-koeien-in-b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433" y="4528041"/>
            <a:ext cx="3043435" cy="2533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 3-dimensionaal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448407"/>
          </a:xfrm>
        </p:spPr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voorwerp</a:t>
            </a:r>
            <a:r>
              <a:rPr lang="en-US" dirty="0" smtClean="0"/>
              <a:t> </a:t>
            </a:r>
            <a:r>
              <a:rPr lang="en-US" dirty="0" err="1" smtClean="0"/>
              <a:t>zet</a:t>
            </a:r>
            <a:r>
              <a:rPr lang="en-US" dirty="0" smtClean="0"/>
              <a:t> </a:t>
            </a:r>
            <a:r>
              <a:rPr lang="en-US" dirty="0" err="1" smtClean="0"/>
              <a:t>natuurlijk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maar in 1 </a:t>
            </a:r>
            <a:r>
              <a:rPr lang="en-US" dirty="0" err="1" smtClean="0"/>
              <a:t>richting</a:t>
            </a:r>
            <a:r>
              <a:rPr lang="en-US" dirty="0" smtClean="0"/>
              <a:t> </a:t>
            </a:r>
            <a:r>
              <a:rPr lang="en-US" dirty="0" err="1" smtClean="0"/>
              <a:t>uit</a:t>
            </a:r>
            <a:r>
              <a:rPr lang="en-US" dirty="0" smtClean="0"/>
              <a:t>, maar in 3!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709215" y="1919998"/>
                <a:ext cx="2322944" cy="461665"/>
              </a:xfrm>
              <a:prstGeom prst="rect">
                <a:avLst/>
              </a:prstGeom>
              <a:noFill/>
              <a:ln w="19050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/>
                          <a:ea typeface="Cambria Math"/>
                        </a:rPr>
                        <m:t>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𝑉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0</m:t>
                          </m:r>
                        </m:sub>
                      </m:sSub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𝛾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∙∆</m:t>
                      </m:r>
                      <m:r>
                        <a:rPr lang="en-US" sz="2400" b="0" i="1" smtClean="0">
                          <a:latin typeface="Cambria Math"/>
                          <a:ea typeface="Cambria Math"/>
                        </a:rPr>
                        <m:t>𝑇</m:t>
                      </m:r>
                    </m:oMath>
                  </m:oMathPara>
                </a14:m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9215" y="1919998"/>
                <a:ext cx="2322944" cy="461665"/>
              </a:xfrm>
              <a:prstGeom prst="rect">
                <a:avLst/>
              </a:prstGeom>
              <a:blipFill rotWithShape="1">
                <a:blip r:embed="rId3"/>
                <a:stretch>
                  <a:fillRect b="-506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Cube 15"/>
          <p:cNvSpPr/>
          <p:nvPr/>
        </p:nvSpPr>
        <p:spPr>
          <a:xfrm>
            <a:off x="1162451" y="1800857"/>
            <a:ext cx="1130777" cy="1130777"/>
          </a:xfrm>
          <a:prstGeom prst="cube">
            <a:avLst/>
          </a:prstGeom>
          <a:solidFill>
            <a:schemeClr val="accent2">
              <a:lumMod val="75000"/>
            </a:schemeClr>
          </a:solidFill>
          <a:ln w="19050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17" name="Cube 16"/>
          <p:cNvSpPr/>
          <p:nvPr/>
        </p:nvSpPr>
        <p:spPr>
          <a:xfrm>
            <a:off x="1162451" y="1546184"/>
            <a:ext cx="1385450" cy="1385450"/>
          </a:xfrm>
          <a:prstGeom prst="cube">
            <a:avLst/>
          </a:prstGeom>
          <a:solidFill>
            <a:srgbClr val="953735">
              <a:alpha val="41176"/>
            </a:srgbClr>
          </a:solidFill>
          <a:ln w="19050">
            <a:solidFill>
              <a:srgbClr val="00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pic>
        <p:nvPicPr>
          <p:cNvPr id="18" name="Picture 4" descr="http://jenaidavanwijk.com/wp-content/uploads/2012/08/Vuu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221" y="3031556"/>
            <a:ext cx="1297236" cy="179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9" name="Group 28"/>
          <p:cNvGrpSpPr/>
          <p:nvPr/>
        </p:nvGrpSpPr>
        <p:grpSpPr>
          <a:xfrm>
            <a:off x="1855176" y="1445068"/>
            <a:ext cx="3663581" cy="1194850"/>
            <a:chOff x="1855176" y="1445068"/>
            <a:chExt cx="3663581" cy="1194850"/>
          </a:xfrm>
        </p:grpSpPr>
        <p:sp>
          <p:nvSpPr>
            <p:cNvPr id="7" name="TextBox 6"/>
            <p:cNvSpPr txBox="1"/>
            <p:nvPr/>
          </p:nvSpPr>
          <p:spPr>
            <a:xfrm>
              <a:off x="2664642" y="1445068"/>
              <a:ext cx="285411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Cambria" panose="02040503050406030204" pitchFamily="18" charset="0"/>
                  <a:sym typeface="Symbol"/>
                </a:rPr>
                <a:t></a:t>
              </a:r>
              <a:r>
                <a:rPr lang="en-US" sz="2400" i="1" dirty="0" smtClean="0">
                  <a:latin typeface="Cambria" panose="02040503050406030204" pitchFamily="18" charset="0"/>
                </a:rPr>
                <a:t>V </a:t>
              </a:r>
              <a:r>
                <a:rPr lang="en-US" dirty="0" smtClean="0"/>
                <a:t>(</a:t>
              </a:r>
              <a:r>
                <a:rPr lang="en-US" dirty="0" err="1" smtClean="0"/>
                <a:t>volumetoename</a:t>
              </a:r>
              <a:r>
                <a:rPr lang="en-US" dirty="0" smtClean="0"/>
                <a:t>)</a:t>
              </a:r>
              <a:endParaRPr lang="en-US" sz="2400" i="1" dirty="0" smtClean="0">
                <a:latin typeface="Cambria" panose="020405030504060302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64642" y="2178253"/>
              <a:ext cx="240963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>
                  <a:latin typeface="Cambria" panose="02040503050406030204" pitchFamily="18" charset="0"/>
                </a:rPr>
                <a:t>V</a:t>
              </a:r>
              <a:r>
                <a:rPr lang="en-US" sz="2400" i="1" baseline="-25000" dirty="0" smtClean="0">
                  <a:latin typeface="Cambria" panose="02040503050406030204" pitchFamily="18" charset="0"/>
                </a:rPr>
                <a:t>0</a:t>
              </a:r>
              <a:r>
                <a:rPr lang="en-US" sz="2400" i="1" dirty="0" smtClean="0">
                  <a:latin typeface="Cambria" panose="02040503050406030204" pitchFamily="18" charset="0"/>
                </a:rPr>
                <a:t> </a:t>
              </a:r>
              <a:r>
                <a:rPr lang="en-US" dirty="0" smtClean="0"/>
                <a:t>(</a:t>
              </a:r>
              <a:r>
                <a:rPr lang="en-US" dirty="0" err="1" smtClean="0"/>
                <a:t>beginvolume</a:t>
              </a:r>
              <a:r>
                <a:rPr lang="en-US" dirty="0" smtClean="0"/>
                <a:t>) </a:t>
              </a:r>
              <a:endParaRPr lang="en-US" sz="2400" i="1" dirty="0" smtClean="0">
                <a:latin typeface="Cambria" panose="02040503050406030204" pitchFamily="18" charset="0"/>
              </a:endParaRPr>
            </a:p>
          </p:txBody>
        </p:sp>
        <p:cxnSp>
          <p:nvCxnSpPr>
            <p:cNvPr id="20" name="Straight Arrow Connector 19"/>
            <p:cNvCxnSpPr>
              <a:endCxn id="11" idx="1"/>
            </p:cNvCxnSpPr>
            <p:nvPr/>
          </p:nvCxnSpPr>
          <p:spPr>
            <a:xfrm flipV="1">
              <a:off x="1855176" y="2409086"/>
              <a:ext cx="809466" cy="114306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endCxn id="7" idx="1"/>
            </p:cNvCxnSpPr>
            <p:nvPr/>
          </p:nvCxnSpPr>
          <p:spPr>
            <a:xfrm flipV="1">
              <a:off x="2376457" y="1675901"/>
              <a:ext cx="288185" cy="23926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255122" y="3017767"/>
                <a:ext cx="5264623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𝛾</m:t>
                    </m:r>
                  </m:oMath>
                </a14:m>
                <a:r>
                  <a:rPr lang="en-US" dirty="0"/>
                  <a:t>: </a:t>
                </a:r>
                <a:r>
                  <a:rPr lang="en-US" dirty="0" err="1" smtClean="0"/>
                  <a:t>kubieke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uitzettingscoëfficiënt</a:t>
                </a:r>
                <a:r>
                  <a:rPr lang="en-US" dirty="0" smtClean="0"/>
                  <a:t> </a:t>
                </a:r>
                <a:r>
                  <a:rPr lang="en-US" dirty="0"/>
                  <a:t>in K</a:t>
                </a:r>
                <a:r>
                  <a:rPr lang="en-US" baseline="30000" dirty="0"/>
                  <a:t>-1</a:t>
                </a:r>
                <a:r>
                  <a:rPr lang="en-US" dirty="0"/>
                  <a:t> </a:t>
                </a: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5122" y="3017767"/>
                <a:ext cx="5264623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347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3086099" y="3920662"/>
                <a:ext cx="5869641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latin typeface="Calibri" pitchFamily="34" charset="0"/>
                  </a:rPr>
                  <a:t>Opm.</a:t>
                </a:r>
                <a:r>
                  <a:rPr lang="en-US" sz="2400" dirty="0" smtClean="0">
                    <a:latin typeface="Calibri" pitchFamily="34" charset="0"/>
                  </a:rPr>
                  <a:t>: in </a:t>
                </a:r>
                <a:r>
                  <a:rPr lang="en-US" sz="2400" dirty="0" err="1" smtClean="0">
                    <a:latin typeface="Calibri" pitchFamily="34" charset="0"/>
                  </a:rPr>
                  <a:t>Binas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alleen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𝛾</m:t>
                    </m:r>
                  </m:oMath>
                </a14:m>
                <a:r>
                  <a:rPr lang="en-US" sz="2400" dirty="0" smtClean="0">
                    <a:latin typeface="Calibri" pitchFamily="34" charset="0"/>
                  </a:rPr>
                  <a:t> van </a:t>
                </a:r>
                <a:r>
                  <a:rPr lang="en-US" sz="2400" dirty="0" err="1" smtClean="0">
                    <a:latin typeface="Calibri" pitchFamily="34" charset="0"/>
                  </a:rPr>
                  <a:t>vloeistoffen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te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vinden</a:t>
                </a:r>
                <a:r>
                  <a:rPr lang="en-US" sz="2400" dirty="0" smtClean="0">
                    <a:latin typeface="Calibri" pitchFamily="34" charset="0"/>
                  </a:rPr>
                  <a:t>. </a:t>
                </a:r>
                <a:r>
                  <a:rPr lang="en-US" sz="2400" dirty="0" err="1" smtClean="0">
                    <a:latin typeface="Calibri" pitchFamily="34" charset="0"/>
                  </a:rPr>
                  <a:t>Voor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vaste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stoffen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geldt</a:t>
                </a:r>
                <a:r>
                  <a:rPr lang="en-US" sz="2400" dirty="0" smtClean="0">
                    <a:latin typeface="Calibri" pitchFamily="34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  <a:ea typeface="Cambria Math"/>
                      </a:rPr>
                      <m:t>𝛾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=3</m:t>
                    </m:r>
                    <m:r>
                      <a:rPr lang="en-US" b="0" i="1" smtClean="0"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sz="2400" dirty="0" smtClean="0">
                    <a:latin typeface="Calibri" pitchFamily="34" charset="0"/>
                  </a:rPr>
                  <a:t> (</a:t>
                </a:r>
                <a:r>
                  <a:rPr lang="en-US" sz="2400" dirty="0" err="1" smtClean="0">
                    <a:latin typeface="Calibri" pitchFamily="34" charset="0"/>
                  </a:rPr>
                  <a:t>zie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opg</a:t>
                </a:r>
                <a:r>
                  <a:rPr lang="en-US" sz="2400" dirty="0" smtClean="0">
                    <a:latin typeface="Calibri" pitchFamily="34" charset="0"/>
                  </a:rPr>
                  <a:t>. 11)</a:t>
                </a:r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6099" y="3920662"/>
                <a:ext cx="5869641" cy="1200329"/>
              </a:xfrm>
              <a:prstGeom prst="rect">
                <a:avLst/>
              </a:prstGeom>
              <a:blipFill rotWithShape="1">
                <a:blip r:embed="rId6"/>
                <a:stretch>
                  <a:fillRect l="-1558" t="-4061" b="-106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/>
          <p:cNvSpPr/>
          <p:nvPr/>
        </p:nvSpPr>
        <p:spPr>
          <a:xfrm>
            <a:off x="6498138" y="3426767"/>
            <a:ext cx="14061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rgbClr val="7030A0"/>
                </a:solidFill>
              </a:rPr>
              <a:t>Binas</a:t>
            </a:r>
            <a:r>
              <a:rPr lang="en-US" b="1" dirty="0">
                <a:solidFill>
                  <a:srgbClr val="7030A0"/>
                </a:solidFill>
              </a:rPr>
              <a:t> </a:t>
            </a:r>
            <a:r>
              <a:rPr lang="en-US" b="1" dirty="0" smtClean="0">
                <a:solidFill>
                  <a:srgbClr val="7030A0"/>
                </a:solidFill>
              </a:rPr>
              <a:t>T11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50100" y="5363038"/>
            <a:ext cx="51289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70C0"/>
                </a:solidFill>
              </a:rPr>
              <a:t>Een</a:t>
            </a:r>
            <a:r>
              <a:rPr lang="en-US" dirty="0" smtClean="0">
                <a:solidFill>
                  <a:srgbClr val="0070C0"/>
                </a:solidFill>
              </a:rPr>
              <a:t> bad </a:t>
            </a:r>
            <a:r>
              <a:rPr lang="en-US" dirty="0" err="1" smtClean="0">
                <a:solidFill>
                  <a:srgbClr val="0070C0"/>
                </a:solidFill>
              </a:rPr>
              <a:t>wordt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gevuld</a:t>
            </a:r>
            <a:r>
              <a:rPr lang="en-US" dirty="0" smtClean="0">
                <a:solidFill>
                  <a:srgbClr val="0070C0"/>
                </a:solidFill>
              </a:rPr>
              <a:t> met 80 liter water. Het </a:t>
            </a:r>
            <a:r>
              <a:rPr lang="en-US" dirty="0" err="1" smtClean="0">
                <a:solidFill>
                  <a:srgbClr val="0070C0"/>
                </a:solidFill>
              </a:rPr>
              <a:t>koelt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af</a:t>
            </a:r>
            <a:r>
              <a:rPr lang="en-US" dirty="0" smtClean="0">
                <a:solidFill>
                  <a:srgbClr val="0070C0"/>
                </a:solidFill>
              </a:rPr>
              <a:t> van 40 °C </a:t>
            </a:r>
            <a:r>
              <a:rPr lang="en-US" dirty="0" err="1" smtClean="0">
                <a:solidFill>
                  <a:srgbClr val="0070C0"/>
                </a:solidFill>
              </a:rPr>
              <a:t>naar</a:t>
            </a:r>
            <a:r>
              <a:rPr lang="en-US" dirty="0" smtClean="0">
                <a:solidFill>
                  <a:srgbClr val="0070C0"/>
                </a:solidFill>
              </a:rPr>
              <a:t> 20</a:t>
            </a:r>
            <a:r>
              <a:rPr lang="en-US" dirty="0">
                <a:solidFill>
                  <a:srgbClr val="0070C0"/>
                </a:solidFill>
              </a:rPr>
              <a:t> °</a:t>
            </a:r>
            <a:r>
              <a:rPr lang="en-US" dirty="0" smtClean="0">
                <a:solidFill>
                  <a:srgbClr val="0070C0"/>
                </a:solidFill>
              </a:rPr>
              <a:t>C. </a:t>
            </a:r>
            <a:r>
              <a:rPr lang="en-US" dirty="0" err="1" smtClean="0">
                <a:solidFill>
                  <a:srgbClr val="0070C0"/>
                </a:solidFill>
              </a:rPr>
              <a:t>Hoeveel</a:t>
            </a:r>
            <a:r>
              <a:rPr lang="en-US" dirty="0" smtClean="0">
                <a:solidFill>
                  <a:srgbClr val="0070C0"/>
                </a:solidFill>
              </a:rPr>
              <a:t> ml zit </a:t>
            </a:r>
            <a:r>
              <a:rPr lang="en-US" dirty="0" err="1" smtClean="0">
                <a:solidFill>
                  <a:srgbClr val="0070C0"/>
                </a:solidFill>
              </a:rPr>
              <a:t>er</a:t>
            </a:r>
            <a:r>
              <a:rPr lang="en-US" dirty="0" smtClean="0">
                <a:solidFill>
                  <a:srgbClr val="0070C0"/>
                </a:solidFill>
              </a:rPr>
              <a:t> nu minder in?  </a:t>
            </a:r>
            <a:endParaRPr lang="en-US" sz="2400" dirty="0" smtClean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08483" y="6101702"/>
            <a:ext cx="1500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3,4.10</a:t>
            </a:r>
            <a:r>
              <a:rPr lang="en-US" sz="2400" baseline="30000" dirty="0" smtClean="0">
                <a:solidFill>
                  <a:srgbClr val="FF0000"/>
                </a:solidFill>
                <a:latin typeface="Calibri" pitchFamily="34" charset="0"/>
              </a:rPr>
              <a:t>2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ml</a:t>
            </a:r>
          </a:p>
        </p:txBody>
      </p:sp>
    </p:spTree>
    <p:extLst>
      <p:ext uri="{BB962C8B-B14F-4D97-AF65-F5344CB8AC3E}">
        <p14:creationId xmlns:p14="http://schemas.microsoft.com/office/powerpoint/2010/main" val="1414865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7" grpId="0" animBg="1"/>
      <p:bldP spid="23" grpId="0"/>
      <p:bldP spid="24" grpId="0"/>
      <p:bldP spid="25" grpId="0"/>
      <p:bldP spid="26" grpId="0"/>
      <p:bldP spid="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Extra: </a:t>
            </a:r>
            <a:r>
              <a:rPr lang="en-US" dirty="0" err="1" smtClean="0"/>
              <a:t>nadenken</a:t>
            </a:r>
            <a:r>
              <a:rPr lang="en-US" dirty="0" smtClean="0"/>
              <a:t> over </a:t>
            </a:r>
            <a:r>
              <a:rPr lang="en-US" dirty="0" err="1" smtClean="0"/>
              <a:t>bewegende</a:t>
            </a:r>
            <a:r>
              <a:rPr lang="en-US" dirty="0" smtClean="0"/>
              <a:t> </a:t>
            </a:r>
            <a:r>
              <a:rPr lang="en-US" dirty="0" err="1" smtClean="0"/>
              <a:t>moleculen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Filmpje</a:t>
            </a:r>
            <a:r>
              <a:rPr lang="en-US" dirty="0" smtClean="0"/>
              <a:t> </a:t>
            </a:r>
            <a:r>
              <a:rPr lang="en-US" dirty="0" err="1" smtClean="0"/>
              <a:t>microbolletjes</a:t>
            </a:r>
            <a:r>
              <a:rPr lang="en-US" dirty="0" smtClean="0"/>
              <a:t> </a:t>
            </a:r>
            <a:r>
              <a:rPr lang="en-US" dirty="0" err="1" smtClean="0"/>
              <a:t>glas</a:t>
            </a:r>
            <a:r>
              <a:rPr lang="en-US" dirty="0" smtClean="0"/>
              <a:t> in water: </a:t>
            </a:r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www.youtube.com/watch?v=dzrd7Lwj7uU</a:t>
            </a:r>
            <a:endParaRPr lang="nl-NL" dirty="0" smtClean="0"/>
          </a:p>
          <a:p>
            <a:r>
              <a:rPr lang="en-US" dirty="0" smtClean="0"/>
              <a:t>Applet </a:t>
            </a:r>
            <a:r>
              <a:rPr lang="en-US" dirty="0" err="1" smtClean="0"/>
              <a:t>uitleg</a:t>
            </a:r>
            <a:r>
              <a:rPr lang="en-US" dirty="0" smtClean="0"/>
              <a:t> </a:t>
            </a:r>
            <a:r>
              <a:rPr lang="en-US" dirty="0" err="1" smtClean="0"/>
              <a:t>Brownse</a:t>
            </a:r>
            <a:r>
              <a:rPr lang="en-US" dirty="0" smtClean="0"/>
              <a:t> </a:t>
            </a:r>
            <a:r>
              <a:rPr lang="en-US" dirty="0" err="1" smtClean="0"/>
              <a:t>beweging</a:t>
            </a:r>
            <a:r>
              <a:rPr lang="en-US" dirty="0" smtClean="0"/>
              <a:t>: </a:t>
            </a:r>
            <a:r>
              <a:rPr lang="nl-NL" dirty="0" smtClean="0">
                <a:hlinkClick r:id="rId2"/>
              </a:rPr>
              <a:t>http</a:t>
            </a:r>
            <a:r>
              <a:rPr lang="nl-NL" dirty="0">
                <a:hlinkClick r:id="rId2"/>
              </a:rPr>
              <a:t>://www.youtube.com/watch?v=dzrd7Lwj7uU</a:t>
            </a:r>
            <a:endParaRPr lang="en-US" dirty="0"/>
          </a:p>
          <a:p>
            <a:endParaRPr lang="en-US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796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573</Words>
  <Application>Microsoft Office PowerPoint</Application>
  <PresentationFormat>Diavoorstelling (4:3)</PresentationFormat>
  <Paragraphs>94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6" baseType="lpstr">
      <vt:lpstr>Arial</vt:lpstr>
      <vt:lpstr>Calibri</vt:lpstr>
      <vt:lpstr>Cambria</vt:lpstr>
      <vt:lpstr>Cambria Math</vt:lpstr>
      <vt:lpstr>Symbol</vt:lpstr>
      <vt:lpstr>Wingdings</vt:lpstr>
      <vt:lpstr>Office-thema</vt:lpstr>
      <vt:lpstr>§4.2 Warmte en temperatuur</vt:lpstr>
      <vt:lpstr>Molecuulmodel</vt:lpstr>
      <vt:lpstr>Warmte en temperatuur</vt:lpstr>
      <vt:lpstr>Fasen</vt:lpstr>
      <vt:lpstr>Fasen – interacties en overgangen</vt:lpstr>
      <vt:lpstr>Temperatuurschaal</vt:lpstr>
      <vt:lpstr>Uitzetten van stoffen</vt:lpstr>
      <vt:lpstr>Nu 3-dimensionaal</vt:lpstr>
      <vt:lpstr>Extra: nadenken over bewegende moleculen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Kim van Ommering</cp:lastModifiedBy>
  <cp:revision>414</cp:revision>
  <dcterms:created xsi:type="dcterms:W3CDTF">2011-12-07T18:12:19Z</dcterms:created>
  <dcterms:modified xsi:type="dcterms:W3CDTF">2016-02-04T17:49:59Z</dcterms:modified>
</cp:coreProperties>
</file>